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11.jp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16.jpg" ContentType="image/jpeg"/>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41"/>
  </p:notesMasterIdLst>
  <p:handoutMasterIdLst>
    <p:handoutMasterId r:id="rId42"/>
  </p:handoutMasterIdLst>
  <p:sldIdLst>
    <p:sldId id="302" r:id="rId2"/>
    <p:sldId id="366" r:id="rId3"/>
    <p:sldId id="327" r:id="rId4"/>
    <p:sldId id="364" r:id="rId5"/>
    <p:sldId id="306" r:id="rId6"/>
    <p:sldId id="370" r:id="rId7"/>
    <p:sldId id="310" r:id="rId8"/>
    <p:sldId id="367" r:id="rId9"/>
    <p:sldId id="372" r:id="rId10"/>
    <p:sldId id="373" r:id="rId11"/>
    <p:sldId id="374" r:id="rId12"/>
    <p:sldId id="376" r:id="rId13"/>
    <p:sldId id="368" r:id="rId14"/>
    <p:sldId id="377" r:id="rId15"/>
    <p:sldId id="365" r:id="rId16"/>
    <p:sldId id="371" r:id="rId17"/>
    <p:sldId id="359" r:id="rId18"/>
    <p:sldId id="345" r:id="rId19"/>
    <p:sldId id="378" r:id="rId20"/>
    <p:sldId id="381" r:id="rId21"/>
    <p:sldId id="362" r:id="rId22"/>
    <p:sldId id="347" r:id="rId23"/>
    <p:sldId id="382" r:id="rId24"/>
    <p:sldId id="383" r:id="rId25"/>
    <p:sldId id="384" r:id="rId26"/>
    <p:sldId id="385" r:id="rId27"/>
    <p:sldId id="346" r:id="rId28"/>
    <p:sldId id="353" r:id="rId29"/>
    <p:sldId id="349" r:id="rId30"/>
    <p:sldId id="354" r:id="rId31"/>
    <p:sldId id="348" r:id="rId32"/>
    <p:sldId id="357" r:id="rId33"/>
    <p:sldId id="358" r:id="rId34"/>
    <p:sldId id="360" r:id="rId35"/>
    <p:sldId id="361" r:id="rId36"/>
    <p:sldId id="386" r:id="rId37"/>
    <p:sldId id="389" r:id="rId38"/>
    <p:sldId id="301" r:id="rId39"/>
    <p:sldId id="390" r:id="rId40"/>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64" autoAdjust="0"/>
    <p:restoredTop sz="78826" autoAdjust="0"/>
  </p:normalViewPr>
  <p:slideViewPr>
    <p:cSldViewPr>
      <p:cViewPr varScale="1">
        <p:scale>
          <a:sx n="57" d="100"/>
          <a:sy n="57" d="100"/>
        </p:scale>
        <p:origin x="2124"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B89DF7-9DC9-4602-BB82-912144C7DB29}" type="doc">
      <dgm:prSet loTypeId="urn:microsoft.com/office/officeart/2008/layout/RadialCluster" loCatId="cycle" qsTypeId="urn:microsoft.com/office/officeart/2005/8/quickstyle/simple3" qsCatId="simple" csTypeId="urn:microsoft.com/office/officeart/2005/8/colors/colorful2" csCatId="colorful" phldr="1"/>
      <dgm:spPr/>
      <dgm:t>
        <a:bodyPr/>
        <a:lstStyle/>
        <a:p>
          <a:endParaRPr lang="fr-FR"/>
        </a:p>
      </dgm:t>
    </dgm:pt>
    <dgm:pt modelId="{A2605622-799F-4858-B341-82556C8CB4E5}">
      <dgm:prSet phldrT="[Texte]"/>
      <dgm:spPr/>
      <dgm:t>
        <a:bodyPr/>
        <a:lstStyle/>
        <a:p>
          <a:r>
            <a:rPr lang="fr-FR" dirty="0"/>
            <a:t>Compétences travaillées dans la copie</a:t>
          </a:r>
        </a:p>
      </dgm:t>
    </dgm:pt>
    <dgm:pt modelId="{DDF80C66-A7FA-43C1-ADCB-EFDDCE8F1451}" type="parTrans" cxnId="{9E75CD44-0D13-45FE-9FF5-EFD1A01C7055}">
      <dgm:prSet/>
      <dgm:spPr/>
      <dgm:t>
        <a:bodyPr/>
        <a:lstStyle/>
        <a:p>
          <a:endParaRPr lang="fr-FR"/>
        </a:p>
      </dgm:t>
    </dgm:pt>
    <dgm:pt modelId="{7E21D954-938F-4CB6-954A-0E27E653EEC2}" type="sibTrans" cxnId="{9E75CD44-0D13-45FE-9FF5-EFD1A01C7055}">
      <dgm:prSet/>
      <dgm:spPr/>
      <dgm:t>
        <a:bodyPr/>
        <a:lstStyle/>
        <a:p>
          <a:endParaRPr lang="fr-FR"/>
        </a:p>
      </dgm:t>
    </dgm:pt>
    <dgm:pt modelId="{F5CF22CE-A4FE-4C9B-ADC1-3D6A0DA0ABDE}">
      <dgm:prSet phldrT="[Texte]" custT="1"/>
      <dgm:spPr/>
      <dgm:t>
        <a:bodyPr/>
        <a:lstStyle/>
        <a:p>
          <a:pPr algn="ctr"/>
          <a:r>
            <a:rPr lang="fr-FR" sz="2400" dirty="0"/>
            <a:t>GESTUELLES</a:t>
          </a:r>
        </a:p>
        <a:p>
          <a:pPr algn="l"/>
          <a:r>
            <a:rPr lang="fr-FR" sz="1400" dirty="0"/>
            <a:t>-Acquérir la fluidité et la rapidité du geste</a:t>
          </a:r>
        </a:p>
        <a:p>
          <a:pPr algn="l"/>
          <a:r>
            <a:rPr lang="fr-FR" sz="1400" dirty="0"/>
            <a:t>-Respecter les normes de l’écriture (forme taille..))</a:t>
          </a:r>
        </a:p>
      </dgm:t>
    </dgm:pt>
    <dgm:pt modelId="{3D2758ED-6E07-444A-936B-BEB16BE1DC51}" type="parTrans" cxnId="{328C79B0-884E-4BB4-B709-66B8229B0FA0}">
      <dgm:prSet/>
      <dgm:spPr/>
      <dgm:t>
        <a:bodyPr/>
        <a:lstStyle/>
        <a:p>
          <a:endParaRPr lang="fr-FR"/>
        </a:p>
      </dgm:t>
    </dgm:pt>
    <dgm:pt modelId="{6A4BDFE6-1504-4B6F-8988-0AD29079A535}" type="sibTrans" cxnId="{328C79B0-884E-4BB4-B709-66B8229B0FA0}">
      <dgm:prSet/>
      <dgm:spPr/>
      <dgm:t>
        <a:bodyPr/>
        <a:lstStyle/>
        <a:p>
          <a:endParaRPr lang="fr-FR"/>
        </a:p>
      </dgm:t>
    </dgm:pt>
    <dgm:pt modelId="{4055C7A9-D7FA-4F62-A588-7D4A11B94977}">
      <dgm:prSet phldrT="[Texte]" custT="1"/>
      <dgm:spPr/>
      <dgm:t>
        <a:bodyPr/>
        <a:lstStyle/>
        <a:p>
          <a:pPr algn="ctr"/>
          <a:r>
            <a:rPr lang="fr-FR" sz="2400" dirty="0"/>
            <a:t>COGNITIVES</a:t>
          </a:r>
        </a:p>
        <a:p>
          <a:pPr algn="l"/>
          <a:r>
            <a:rPr lang="fr-FR" sz="1400" dirty="0"/>
            <a:t>-Développer l’attention, la concentration</a:t>
          </a:r>
        </a:p>
        <a:p>
          <a:pPr algn="l"/>
          <a:r>
            <a:rPr lang="fr-FR" sz="1400" dirty="0"/>
            <a:t>-Travailler l’empan visuel</a:t>
          </a:r>
        </a:p>
        <a:p>
          <a:pPr algn="l"/>
          <a:r>
            <a:rPr lang="fr-FR" sz="1400" dirty="0"/>
            <a:t>-Permettre la mémoire orthographique des mots</a:t>
          </a:r>
        </a:p>
      </dgm:t>
    </dgm:pt>
    <dgm:pt modelId="{E2D38243-8B77-4825-AC50-935640A70924}" type="parTrans" cxnId="{B0BBB84F-9C53-411A-BCF8-D4D5936C7728}">
      <dgm:prSet/>
      <dgm:spPr/>
      <dgm:t>
        <a:bodyPr/>
        <a:lstStyle/>
        <a:p>
          <a:endParaRPr lang="fr-FR"/>
        </a:p>
      </dgm:t>
    </dgm:pt>
    <dgm:pt modelId="{74C606AB-BFF6-41CD-AC77-F4B1EAF60F4F}" type="sibTrans" cxnId="{B0BBB84F-9C53-411A-BCF8-D4D5936C7728}">
      <dgm:prSet/>
      <dgm:spPr/>
      <dgm:t>
        <a:bodyPr/>
        <a:lstStyle/>
        <a:p>
          <a:endParaRPr lang="fr-FR"/>
        </a:p>
      </dgm:t>
    </dgm:pt>
    <dgm:pt modelId="{D5E6BF3F-B0A8-4FF3-BEEC-5FBECD4286AF}">
      <dgm:prSet phldrT="[Texte]" custT="1"/>
      <dgm:spPr/>
      <dgm:t>
        <a:bodyPr/>
        <a:lstStyle/>
        <a:p>
          <a:pPr algn="ctr"/>
          <a:r>
            <a:rPr lang="fr-FR" sz="2400" dirty="0"/>
            <a:t>METHODOLOGIQUES</a:t>
          </a:r>
        </a:p>
        <a:p>
          <a:pPr algn="ctr"/>
          <a:r>
            <a:rPr lang="fr-FR" sz="1400" dirty="0"/>
            <a:t>Développer les stratégies de copie</a:t>
          </a:r>
        </a:p>
        <a:p>
          <a:pPr algn="l"/>
          <a:r>
            <a:rPr lang="fr-FR" sz="1400" dirty="0"/>
            <a:t>-Respecter les exigences de présentation (texte)</a:t>
          </a:r>
        </a:p>
        <a:p>
          <a:pPr algn="l"/>
          <a:r>
            <a:rPr lang="fr-FR" sz="1400" dirty="0"/>
            <a:t>-Vérifier par une relecture</a:t>
          </a:r>
        </a:p>
        <a:p>
          <a:pPr algn="l"/>
          <a:r>
            <a:rPr lang="fr-FR" sz="1400" dirty="0"/>
            <a:t>-Accélérer le rythme de la copie</a:t>
          </a:r>
        </a:p>
        <a:p>
          <a:pPr algn="ctr"/>
          <a:endParaRPr lang="fr-FR" sz="1400" dirty="0"/>
        </a:p>
      </dgm:t>
    </dgm:pt>
    <dgm:pt modelId="{7B6941E8-77C7-4EF0-8C02-744A81350C9D}" type="parTrans" cxnId="{D0DB2F62-6EF5-473D-B1BD-373377A6E267}">
      <dgm:prSet/>
      <dgm:spPr/>
      <dgm:t>
        <a:bodyPr/>
        <a:lstStyle/>
        <a:p>
          <a:endParaRPr lang="fr-FR"/>
        </a:p>
      </dgm:t>
    </dgm:pt>
    <dgm:pt modelId="{BDB90394-5BE1-4EC9-A517-B5298949C4D8}" type="sibTrans" cxnId="{D0DB2F62-6EF5-473D-B1BD-373377A6E267}">
      <dgm:prSet/>
      <dgm:spPr/>
      <dgm:t>
        <a:bodyPr/>
        <a:lstStyle/>
        <a:p>
          <a:endParaRPr lang="fr-FR"/>
        </a:p>
      </dgm:t>
    </dgm:pt>
    <dgm:pt modelId="{6042328C-8F23-4C75-BBF4-9C0810F0CA68}">
      <dgm:prSet phldrT="[Texte]" custT="1"/>
      <dgm:spPr/>
      <dgm:t>
        <a:bodyPr/>
        <a:lstStyle/>
        <a:p>
          <a:pPr algn="ctr"/>
          <a:r>
            <a:rPr lang="fr-FR" sz="2400" dirty="0"/>
            <a:t>LINGUISTIQUES</a:t>
          </a:r>
        </a:p>
        <a:p>
          <a:pPr algn="l"/>
          <a:r>
            <a:rPr lang="fr-FR" sz="1400" dirty="0"/>
            <a:t>-Améliorer les connaissances de lecteur</a:t>
          </a:r>
        </a:p>
        <a:p>
          <a:pPr algn="l"/>
          <a:r>
            <a:rPr lang="fr-FR" sz="1400" dirty="0"/>
            <a:t>-Enrichir le vocabulaire</a:t>
          </a:r>
        </a:p>
        <a:p>
          <a:pPr algn="l"/>
          <a:r>
            <a:rPr lang="fr-FR" sz="1400" dirty="0"/>
            <a:t>-Maitriser et fixer l’orthographe lexicale et grammaticale</a:t>
          </a:r>
        </a:p>
        <a:p>
          <a:pPr algn="l"/>
          <a:r>
            <a:rPr lang="fr-FR" sz="1400" dirty="0"/>
            <a:t>-Repérer et respecter la ponctuation</a:t>
          </a:r>
        </a:p>
        <a:p>
          <a:pPr algn="l"/>
          <a:r>
            <a:rPr lang="fr-FR" sz="1400" dirty="0"/>
            <a:t>-Respecter la segmentation des mots</a:t>
          </a:r>
        </a:p>
        <a:p>
          <a:pPr algn="l"/>
          <a:endParaRPr lang="fr-FR" sz="1400" dirty="0"/>
        </a:p>
        <a:p>
          <a:pPr algn="l"/>
          <a:endParaRPr lang="fr-FR" sz="1400" dirty="0"/>
        </a:p>
      </dgm:t>
    </dgm:pt>
    <dgm:pt modelId="{49B07990-F2C4-4FE1-AE50-249895ABD4C5}" type="parTrans" cxnId="{801CDE78-51A2-45EB-9C8C-B03C8321BA9D}">
      <dgm:prSet/>
      <dgm:spPr/>
      <dgm:t>
        <a:bodyPr/>
        <a:lstStyle/>
        <a:p>
          <a:endParaRPr lang="fr-FR"/>
        </a:p>
      </dgm:t>
    </dgm:pt>
    <dgm:pt modelId="{CC7CED54-D79D-448B-92C4-355E80907C45}" type="sibTrans" cxnId="{801CDE78-51A2-45EB-9C8C-B03C8321BA9D}">
      <dgm:prSet/>
      <dgm:spPr/>
      <dgm:t>
        <a:bodyPr/>
        <a:lstStyle/>
        <a:p>
          <a:endParaRPr lang="fr-FR"/>
        </a:p>
      </dgm:t>
    </dgm:pt>
    <dgm:pt modelId="{4C1BF17B-F04A-4AA7-81EE-71B12D184534}" type="pres">
      <dgm:prSet presAssocID="{90B89DF7-9DC9-4602-BB82-912144C7DB29}" presName="Name0" presStyleCnt="0">
        <dgm:presLayoutVars>
          <dgm:chMax val="1"/>
          <dgm:chPref val="1"/>
          <dgm:dir/>
          <dgm:animOne val="branch"/>
          <dgm:animLvl val="lvl"/>
        </dgm:presLayoutVars>
      </dgm:prSet>
      <dgm:spPr/>
    </dgm:pt>
    <dgm:pt modelId="{A2D37A1D-C09D-476A-A95A-C08F08702918}" type="pres">
      <dgm:prSet presAssocID="{A2605622-799F-4858-B341-82556C8CB4E5}" presName="singleCycle" presStyleCnt="0"/>
      <dgm:spPr/>
    </dgm:pt>
    <dgm:pt modelId="{1FDBBE6E-BA48-414E-AD94-83D602799542}" type="pres">
      <dgm:prSet presAssocID="{A2605622-799F-4858-B341-82556C8CB4E5}" presName="singleCenter" presStyleLbl="node1" presStyleIdx="0" presStyleCnt="5" custScaleX="95803" custScaleY="91329" custLinFactNeighborX="3939" custLinFactNeighborY="753">
        <dgm:presLayoutVars>
          <dgm:chMax val="7"/>
          <dgm:chPref val="7"/>
        </dgm:presLayoutVars>
      </dgm:prSet>
      <dgm:spPr/>
    </dgm:pt>
    <dgm:pt modelId="{60BDE2E0-7DA8-4949-AD50-1F285341789D}" type="pres">
      <dgm:prSet presAssocID="{3D2758ED-6E07-444A-936B-BEB16BE1DC51}" presName="Name56" presStyleLbl="parChTrans1D2" presStyleIdx="0" presStyleCnt="4"/>
      <dgm:spPr/>
    </dgm:pt>
    <dgm:pt modelId="{3A815167-E045-46D6-8F07-01FD4F53B107}" type="pres">
      <dgm:prSet presAssocID="{F5CF22CE-A4FE-4C9B-ADC1-3D6A0DA0ABDE}" presName="text0" presStyleLbl="node1" presStyleIdx="1" presStyleCnt="5" custScaleX="225479" custScaleY="134559" custRadScaleRad="100158" custRadScaleInc="8916">
        <dgm:presLayoutVars>
          <dgm:bulletEnabled val="1"/>
        </dgm:presLayoutVars>
      </dgm:prSet>
      <dgm:spPr/>
    </dgm:pt>
    <dgm:pt modelId="{D796DCC8-8A81-427C-8785-CD2FC41F5AC7}" type="pres">
      <dgm:prSet presAssocID="{E2D38243-8B77-4825-AC50-935640A70924}" presName="Name56" presStyleLbl="parChTrans1D2" presStyleIdx="1" presStyleCnt="4"/>
      <dgm:spPr/>
    </dgm:pt>
    <dgm:pt modelId="{CE691726-4A56-490E-8215-D7F9C66D5772}" type="pres">
      <dgm:prSet presAssocID="{4055C7A9-D7FA-4F62-A588-7D4A11B94977}" presName="text0" presStyleLbl="node1" presStyleIdx="2" presStyleCnt="5" custScaleX="238231" custScaleY="157575" custRadScaleRad="127038" custRadScaleInc="-3094">
        <dgm:presLayoutVars>
          <dgm:bulletEnabled val="1"/>
        </dgm:presLayoutVars>
      </dgm:prSet>
      <dgm:spPr/>
    </dgm:pt>
    <dgm:pt modelId="{AC76AF30-B7A0-46CC-A98F-33CBE46D44A9}" type="pres">
      <dgm:prSet presAssocID="{7B6941E8-77C7-4EF0-8C02-744A81350C9D}" presName="Name56" presStyleLbl="parChTrans1D2" presStyleIdx="2" presStyleCnt="4"/>
      <dgm:spPr/>
    </dgm:pt>
    <dgm:pt modelId="{B22979B9-2F7C-4E07-A6AC-3B58E308FAAD}" type="pres">
      <dgm:prSet presAssocID="{D5E6BF3F-B0A8-4FF3-BEEC-5FBECD4286AF}" presName="text0" presStyleLbl="node1" presStyleIdx="3" presStyleCnt="5" custScaleX="299584" custScaleY="183993" custRadScaleRad="108071" custRadScaleInc="-9821">
        <dgm:presLayoutVars>
          <dgm:bulletEnabled val="1"/>
        </dgm:presLayoutVars>
      </dgm:prSet>
      <dgm:spPr/>
    </dgm:pt>
    <dgm:pt modelId="{976CD032-43E0-4E28-9CB1-B1C222DABF0F}" type="pres">
      <dgm:prSet presAssocID="{49B07990-F2C4-4FE1-AE50-249895ABD4C5}" presName="Name56" presStyleLbl="parChTrans1D2" presStyleIdx="3" presStyleCnt="4"/>
      <dgm:spPr/>
    </dgm:pt>
    <dgm:pt modelId="{17F6D4DF-D9AA-4E5A-8192-BEAB1BEB68E4}" type="pres">
      <dgm:prSet presAssocID="{6042328C-8F23-4C75-BBF4-9C0810F0CA68}" presName="text0" presStyleLbl="node1" presStyleIdx="4" presStyleCnt="5" custScaleX="224236" custScaleY="283531" custRadScaleRad="120413" custRadScaleInc="-856">
        <dgm:presLayoutVars>
          <dgm:bulletEnabled val="1"/>
        </dgm:presLayoutVars>
      </dgm:prSet>
      <dgm:spPr/>
    </dgm:pt>
  </dgm:ptLst>
  <dgm:cxnLst>
    <dgm:cxn modelId="{D32B6E23-44D8-4B6F-A608-E702101D0E05}" type="presOf" srcId="{49B07990-F2C4-4FE1-AE50-249895ABD4C5}" destId="{976CD032-43E0-4E28-9CB1-B1C222DABF0F}" srcOrd="0" destOrd="0" presId="urn:microsoft.com/office/officeart/2008/layout/RadialCluster"/>
    <dgm:cxn modelId="{7B2DE928-1A70-4C3B-8C64-5521E7A9E0BB}" type="presOf" srcId="{3D2758ED-6E07-444A-936B-BEB16BE1DC51}" destId="{60BDE2E0-7DA8-4949-AD50-1F285341789D}" srcOrd="0" destOrd="0" presId="urn:microsoft.com/office/officeart/2008/layout/RadialCluster"/>
    <dgm:cxn modelId="{00D87538-03F9-47AF-BC64-EC377AB6E4E9}" type="presOf" srcId="{A2605622-799F-4858-B341-82556C8CB4E5}" destId="{1FDBBE6E-BA48-414E-AD94-83D602799542}" srcOrd="0" destOrd="0" presId="urn:microsoft.com/office/officeart/2008/layout/RadialCluster"/>
    <dgm:cxn modelId="{761CE840-AA4A-4519-A501-738C763749B2}" type="presOf" srcId="{4055C7A9-D7FA-4F62-A588-7D4A11B94977}" destId="{CE691726-4A56-490E-8215-D7F9C66D5772}" srcOrd="0" destOrd="0" presId="urn:microsoft.com/office/officeart/2008/layout/RadialCluster"/>
    <dgm:cxn modelId="{D0DB2F62-6EF5-473D-B1BD-373377A6E267}" srcId="{A2605622-799F-4858-B341-82556C8CB4E5}" destId="{D5E6BF3F-B0A8-4FF3-BEEC-5FBECD4286AF}" srcOrd="2" destOrd="0" parTransId="{7B6941E8-77C7-4EF0-8C02-744A81350C9D}" sibTransId="{BDB90394-5BE1-4EC9-A517-B5298949C4D8}"/>
    <dgm:cxn modelId="{9E75CD44-0D13-45FE-9FF5-EFD1A01C7055}" srcId="{90B89DF7-9DC9-4602-BB82-912144C7DB29}" destId="{A2605622-799F-4858-B341-82556C8CB4E5}" srcOrd="0" destOrd="0" parTransId="{DDF80C66-A7FA-43C1-ADCB-EFDDCE8F1451}" sibTransId="{7E21D954-938F-4CB6-954A-0E27E653EEC2}"/>
    <dgm:cxn modelId="{B0BBB84F-9C53-411A-BCF8-D4D5936C7728}" srcId="{A2605622-799F-4858-B341-82556C8CB4E5}" destId="{4055C7A9-D7FA-4F62-A588-7D4A11B94977}" srcOrd="1" destOrd="0" parTransId="{E2D38243-8B77-4825-AC50-935640A70924}" sibTransId="{74C606AB-BFF6-41CD-AC77-F4B1EAF60F4F}"/>
    <dgm:cxn modelId="{207E3C56-3287-4485-9D7C-F47EE15C826D}" type="presOf" srcId="{E2D38243-8B77-4825-AC50-935640A70924}" destId="{D796DCC8-8A81-427C-8785-CD2FC41F5AC7}" srcOrd="0" destOrd="0" presId="urn:microsoft.com/office/officeart/2008/layout/RadialCluster"/>
    <dgm:cxn modelId="{655DC177-C02D-4C33-ADB1-CF690E67A2C4}" type="presOf" srcId="{90B89DF7-9DC9-4602-BB82-912144C7DB29}" destId="{4C1BF17B-F04A-4AA7-81EE-71B12D184534}" srcOrd="0" destOrd="0" presId="urn:microsoft.com/office/officeart/2008/layout/RadialCluster"/>
    <dgm:cxn modelId="{801CDE78-51A2-45EB-9C8C-B03C8321BA9D}" srcId="{A2605622-799F-4858-B341-82556C8CB4E5}" destId="{6042328C-8F23-4C75-BBF4-9C0810F0CA68}" srcOrd="3" destOrd="0" parTransId="{49B07990-F2C4-4FE1-AE50-249895ABD4C5}" sibTransId="{CC7CED54-D79D-448B-92C4-355E80907C45}"/>
    <dgm:cxn modelId="{66B3A979-F9DD-4359-9D44-0C8EE2A1EF52}" type="presOf" srcId="{D5E6BF3F-B0A8-4FF3-BEEC-5FBECD4286AF}" destId="{B22979B9-2F7C-4E07-A6AC-3B58E308FAAD}" srcOrd="0" destOrd="0" presId="urn:microsoft.com/office/officeart/2008/layout/RadialCluster"/>
    <dgm:cxn modelId="{F9BE2886-519A-44DC-A21A-AEA87E556260}" type="presOf" srcId="{F5CF22CE-A4FE-4C9B-ADC1-3D6A0DA0ABDE}" destId="{3A815167-E045-46D6-8F07-01FD4F53B107}" srcOrd="0" destOrd="0" presId="urn:microsoft.com/office/officeart/2008/layout/RadialCluster"/>
    <dgm:cxn modelId="{1F50CEA2-B0F2-4DB2-8052-B78292C32FD2}" type="presOf" srcId="{6042328C-8F23-4C75-BBF4-9C0810F0CA68}" destId="{17F6D4DF-D9AA-4E5A-8192-BEAB1BEB68E4}" srcOrd="0" destOrd="0" presId="urn:microsoft.com/office/officeart/2008/layout/RadialCluster"/>
    <dgm:cxn modelId="{328C79B0-884E-4BB4-B709-66B8229B0FA0}" srcId="{A2605622-799F-4858-B341-82556C8CB4E5}" destId="{F5CF22CE-A4FE-4C9B-ADC1-3D6A0DA0ABDE}" srcOrd="0" destOrd="0" parTransId="{3D2758ED-6E07-444A-936B-BEB16BE1DC51}" sibTransId="{6A4BDFE6-1504-4B6F-8988-0AD29079A535}"/>
    <dgm:cxn modelId="{70A1B8EA-0896-485C-A899-D333DFF35844}" type="presOf" srcId="{7B6941E8-77C7-4EF0-8C02-744A81350C9D}" destId="{AC76AF30-B7A0-46CC-A98F-33CBE46D44A9}" srcOrd="0" destOrd="0" presId="urn:microsoft.com/office/officeart/2008/layout/RadialCluster"/>
    <dgm:cxn modelId="{E0936FE2-7F43-4B4C-AC4C-5163A4472489}" type="presParOf" srcId="{4C1BF17B-F04A-4AA7-81EE-71B12D184534}" destId="{A2D37A1D-C09D-476A-A95A-C08F08702918}" srcOrd="0" destOrd="0" presId="urn:microsoft.com/office/officeart/2008/layout/RadialCluster"/>
    <dgm:cxn modelId="{6736F914-1654-4A1B-8B14-CC907CE7E696}" type="presParOf" srcId="{A2D37A1D-C09D-476A-A95A-C08F08702918}" destId="{1FDBBE6E-BA48-414E-AD94-83D602799542}" srcOrd="0" destOrd="0" presId="urn:microsoft.com/office/officeart/2008/layout/RadialCluster"/>
    <dgm:cxn modelId="{3C3D0B5A-967E-4CF8-8BC0-8864930831A5}" type="presParOf" srcId="{A2D37A1D-C09D-476A-A95A-C08F08702918}" destId="{60BDE2E0-7DA8-4949-AD50-1F285341789D}" srcOrd="1" destOrd="0" presId="urn:microsoft.com/office/officeart/2008/layout/RadialCluster"/>
    <dgm:cxn modelId="{90D2E328-5C70-4298-9B22-E83DBC2347EB}" type="presParOf" srcId="{A2D37A1D-C09D-476A-A95A-C08F08702918}" destId="{3A815167-E045-46D6-8F07-01FD4F53B107}" srcOrd="2" destOrd="0" presId="urn:microsoft.com/office/officeart/2008/layout/RadialCluster"/>
    <dgm:cxn modelId="{C3B2A372-8145-486A-B777-88E891E4B4DC}" type="presParOf" srcId="{A2D37A1D-C09D-476A-A95A-C08F08702918}" destId="{D796DCC8-8A81-427C-8785-CD2FC41F5AC7}" srcOrd="3" destOrd="0" presId="urn:microsoft.com/office/officeart/2008/layout/RadialCluster"/>
    <dgm:cxn modelId="{CEEB4E4B-EF57-493D-831B-C11F6085F0AD}" type="presParOf" srcId="{A2D37A1D-C09D-476A-A95A-C08F08702918}" destId="{CE691726-4A56-490E-8215-D7F9C66D5772}" srcOrd="4" destOrd="0" presId="urn:microsoft.com/office/officeart/2008/layout/RadialCluster"/>
    <dgm:cxn modelId="{E14E3F5C-C230-471A-9D30-12D0D786563A}" type="presParOf" srcId="{A2D37A1D-C09D-476A-A95A-C08F08702918}" destId="{AC76AF30-B7A0-46CC-A98F-33CBE46D44A9}" srcOrd="5" destOrd="0" presId="urn:microsoft.com/office/officeart/2008/layout/RadialCluster"/>
    <dgm:cxn modelId="{E208F67B-0F5B-4A57-AC90-75FC87191B25}" type="presParOf" srcId="{A2D37A1D-C09D-476A-A95A-C08F08702918}" destId="{B22979B9-2F7C-4E07-A6AC-3B58E308FAAD}" srcOrd="6" destOrd="0" presId="urn:microsoft.com/office/officeart/2008/layout/RadialCluster"/>
    <dgm:cxn modelId="{7D01B2EB-3696-4193-9760-24EC1CA86A37}" type="presParOf" srcId="{A2D37A1D-C09D-476A-A95A-C08F08702918}" destId="{976CD032-43E0-4E28-9CB1-B1C222DABF0F}" srcOrd="7" destOrd="0" presId="urn:microsoft.com/office/officeart/2008/layout/RadialCluster"/>
    <dgm:cxn modelId="{4BCD371C-22F1-4302-B512-E923CEAB047E}" type="presParOf" srcId="{A2D37A1D-C09D-476A-A95A-C08F08702918}" destId="{17F6D4DF-D9AA-4E5A-8192-BEAB1BEB68E4}" srcOrd="8"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0DF401-B3ED-4D14-974F-A207DDD48BA4}" type="doc">
      <dgm:prSet loTypeId="urn:microsoft.com/office/officeart/2005/8/layout/radial1" loCatId="relationship" qsTypeId="urn:microsoft.com/office/officeart/2005/8/quickstyle/simple3" qsCatId="simple" csTypeId="urn:microsoft.com/office/officeart/2005/8/colors/colorful2" csCatId="colorful" phldr="1"/>
      <dgm:spPr/>
      <dgm:t>
        <a:bodyPr/>
        <a:lstStyle/>
        <a:p>
          <a:endParaRPr lang="fr-FR"/>
        </a:p>
      </dgm:t>
    </dgm:pt>
    <dgm:pt modelId="{2D10770C-0D5E-4948-B469-80EE7D5F123F}">
      <dgm:prSet phldrT="[Texte]"/>
      <dgm:spPr/>
      <dgm:t>
        <a:bodyPr/>
        <a:lstStyle/>
        <a:p>
          <a:r>
            <a:rPr lang="fr-FR" dirty="0"/>
            <a:t>Pour bien copier il faut…</a:t>
          </a:r>
        </a:p>
      </dgm:t>
    </dgm:pt>
    <dgm:pt modelId="{752DCD0F-8E1C-498A-876C-C0F00478599D}" type="parTrans" cxnId="{66AB0C8C-18BE-4077-AC93-EA1E3EF3F175}">
      <dgm:prSet/>
      <dgm:spPr/>
      <dgm:t>
        <a:bodyPr/>
        <a:lstStyle/>
        <a:p>
          <a:endParaRPr lang="fr-FR"/>
        </a:p>
      </dgm:t>
    </dgm:pt>
    <dgm:pt modelId="{05276A65-99D3-4BFE-BA0A-01B5402233E7}" type="sibTrans" cxnId="{66AB0C8C-18BE-4077-AC93-EA1E3EF3F175}">
      <dgm:prSet/>
      <dgm:spPr/>
      <dgm:t>
        <a:bodyPr/>
        <a:lstStyle/>
        <a:p>
          <a:endParaRPr lang="fr-FR"/>
        </a:p>
      </dgm:t>
    </dgm:pt>
    <dgm:pt modelId="{6AA75026-C743-4B2A-98BF-AD98DF55EB56}">
      <dgm:prSet phldrT="[Texte]" custT="1"/>
      <dgm:spPr/>
      <dgm:t>
        <a:bodyPr/>
        <a:lstStyle/>
        <a:p>
          <a:r>
            <a:rPr lang="fr-FR" sz="1300" dirty="0"/>
            <a:t>Mémoriser un maximum d’informations en un </a:t>
          </a:r>
          <a:r>
            <a:rPr lang="fr-FR" sz="1400" dirty="0"/>
            <a:t>coup</a:t>
          </a:r>
          <a:r>
            <a:rPr lang="fr-FR" sz="1300" dirty="0"/>
            <a:t> d’œil.</a:t>
          </a:r>
        </a:p>
      </dgm:t>
    </dgm:pt>
    <dgm:pt modelId="{07FBEBEA-4B2C-4A83-BB02-DFA85F42416E}" type="parTrans" cxnId="{24C12140-EF65-4791-A1FE-44A11A6561F9}">
      <dgm:prSet/>
      <dgm:spPr/>
      <dgm:t>
        <a:bodyPr/>
        <a:lstStyle/>
        <a:p>
          <a:endParaRPr lang="fr-FR"/>
        </a:p>
      </dgm:t>
    </dgm:pt>
    <dgm:pt modelId="{14DE871D-FB24-4B03-A203-DBFD80EDD02C}" type="sibTrans" cxnId="{24C12140-EF65-4791-A1FE-44A11A6561F9}">
      <dgm:prSet/>
      <dgm:spPr/>
      <dgm:t>
        <a:bodyPr/>
        <a:lstStyle/>
        <a:p>
          <a:endParaRPr lang="fr-FR"/>
        </a:p>
      </dgm:t>
    </dgm:pt>
    <dgm:pt modelId="{1E38ABB2-CDD4-4FCE-945E-91D9B9599ADD}">
      <dgm:prSet phldrT="[Texte]"/>
      <dgm:spPr/>
      <dgm:t>
        <a:bodyPr/>
        <a:lstStyle/>
        <a:p>
          <a:r>
            <a:rPr lang="fr-FR" dirty="0"/>
            <a:t>Lire le mot les phrases le texte avant de le copier.</a:t>
          </a:r>
        </a:p>
      </dgm:t>
    </dgm:pt>
    <dgm:pt modelId="{D4933C6B-FE41-4CA4-8B6E-3B81952DBE16}" type="parTrans" cxnId="{989CEE2A-F465-4A21-AB3E-2917BED54291}">
      <dgm:prSet/>
      <dgm:spPr/>
      <dgm:t>
        <a:bodyPr/>
        <a:lstStyle/>
        <a:p>
          <a:endParaRPr lang="fr-FR"/>
        </a:p>
      </dgm:t>
    </dgm:pt>
    <dgm:pt modelId="{4C6783D8-4FBC-4A36-8578-AB9EDEAB9A38}" type="sibTrans" cxnId="{989CEE2A-F465-4A21-AB3E-2917BED54291}">
      <dgm:prSet/>
      <dgm:spPr/>
      <dgm:t>
        <a:bodyPr/>
        <a:lstStyle/>
        <a:p>
          <a:endParaRPr lang="fr-FR"/>
        </a:p>
      </dgm:t>
    </dgm:pt>
    <dgm:pt modelId="{FF92EF92-626A-4147-AAE8-4BB3E5F611B2}">
      <dgm:prSet phldrT="[Texte]"/>
      <dgm:spPr/>
      <dgm:t>
        <a:bodyPr/>
        <a:lstStyle/>
        <a:p>
          <a:r>
            <a:rPr lang="fr-FR" dirty="0"/>
            <a:t>Copier vite et bien et écrire lisiblement.</a:t>
          </a:r>
        </a:p>
      </dgm:t>
    </dgm:pt>
    <dgm:pt modelId="{ADBE8877-7DB0-48B4-8AA4-649E9309FC53}" type="parTrans" cxnId="{8D0F412A-5090-4F54-85B1-D701EBE22488}">
      <dgm:prSet/>
      <dgm:spPr/>
      <dgm:t>
        <a:bodyPr/>
        <a:lstStyle/>
        <a:p>
          <a:endParaRPr lang="fr-FR"/>
        </a:p>
      </dgm:t>
    </dgm:pt>
    <dgm:pt modelId="{69994398-8C13-41D5-B6C8-DA976C31394C}" type="sibTrans" cxnId="{8D0F412A-5090-4F54-85B1-D701EBE22488}">
      <dgm:prSet/>
      <dgm:spPr/>
      <dgm:t>
        <a:bodyPr/>
        <a:lstStyle/>
        <a:p>
          <a:endParaRPr lang="fr-FR"/>
        </a:p>
      </dgm:t>
    </dgm:pt>
    <dgm:pt modelId="{33A59EE4-7218-40C6-AC7B-1446F1140F80}">
      <dgm:prSet phldrT="[Texte]"/>
      <dgm:spPr/>
      <dgm:t>
        <a:bodyPr/>
        <a:lstStyle/>
        <a:p>
          <a:r>
            <a:rPr lang="fr-FR" dirty="0"/>
            <a:t>Relire avec précisions. </a:t>
          </a:r>
        </a:p>
      </dgm:t>
    </dgm:pt>
    <dgm:pt modelId="{1E3C231C-4A23-4BD6-BA67-D9AAAE1A1F5C}" type="parTrans" cxnId="{98F51FF5-C01B-4BFE-8ACF-01B4F177FF76}">
      <dgm:prSet/>
      <dgm:spPr/>
      <dgm:t>
        <a:bodyPr/>
        <a:lstStyle/>
        <a:p>
          <a:endParaRPr lang="fr-FR"/>
        </a:p>
      </dgm:t>
    </dgm:pt>
    <dgm:pt modelId="{7756A6DE-93B0-4580-83B9-D5A7B703BFE5}" type="sibTrans" cxnId="{98F51FF5-C01B-4BFE-8ACF-01B4F177FF76}">
      <dgm:prSet/>
      <dgm:spPr/>
      <dgm:t>
        <a:bodyPr/>
        <a:lstStyle/>
        <a:p>
          <a:endParaRPr lang="fr-FR"/>
        </a:p>
      </dgm:t>
    </dgm:pt>
    <dgm:pt modelId="{79CB038E-D041-4203-ACD5-B38B7CEF69C9}">
      <dgm:prSet phldrT="[Texte]" custT="1"/>
      <dgm:spPr/>
      <dgm:t>
        <a:bodyPr/>
        <a:lstStyle/>
        <a:p>
          <a:r>
            <a:rPr lang="fr-FR" sz="1200" dirty="0"/>
            <a:t>Mémoriser </a:t>
          </a:r>
          <a:r>
            <a:rPr lang="fr-FR" sz="1400" dirty="0"/>
            <a:t>l’orthographe</a:t>
          </a:r>
          <a:r>
            <a:rPr lang="fr-FR" sz="1200" dirty="0"/>
            <a:t> des mots.</a:t>
          </a:r>
        </a:p>
      </dgm:t>
    </dgm:pt>
    <dgm:pt modelId="{BA3054EF-DDD9-4B71-A707-9E775184F07E}" type="parTrans" cxnId="{E14BF8CF-13AD-461F-BCE8-A59D8CF456E2}">
      <dgm:prSet/>
      <dgm:spPr/>
      <dgm:t>
        <a:bodyPr/>
        <a:lstStyle/>
        <a:p>
          <a:endParaRPr lang="fr-FR"/>
        </a:p>
      </dgm:t>
    </dgm:pt>
    <dgm:pt modelId="{DBC0985C-5FC9-4C55-9349-8E12C80D622C}" type="sibTrans" cxnId="{E14BF8CF-13AD-461F-BCE8-A59D8CF456E2}">
      <dgm:prSet/>
      <dgm:spPr/>
      <dgm:t>
        <a:bodyPr/>
        <a:lstStyle/>
        <a:p>
          <a:endParaRPr lang="fr-FR"/>
        </a:p>
      </dgm:t>
    </dgm:pt>
    <dgm:pt modelId="{DFDF2D5E-7884-47FF-BB97-8EA286284F2D}">
      <dgm:prSet phldrT="[Texte]" custT="1"/>
      <dgm:spPr/>
      <dgm:t>
        <a:bodyPr/>
        <a:lstStyle/>
        <a:p>
          <a:r>
            <a:rPr lang="fr-FR" sz="1400" dirty="0"/>
            <a:t>Penser à respecter l’orthographe, la ponctuation, les majuscules, la présentation du texte.</a:t>
          </a:r>
        </a:p>
      </dgm:t>
    </dgm:pt>
    <dgm:pt modelId="{3C69B45F-6915-4E94-AE79-96F9C0AA9524}" type="parTrans" cxnId="{FB7559AA-5CF8-424E-9F2B-F3F7390E82B4}">
      <dgm:prSet/>
      <dgm:spPr/>
      <dgm:t>
        <a:bodyPr/>
        <a:lstStyle/>
        <a:p>
          <a:endParaRPr lang="fr-FR"/>
        </a:p>
      </dgm:t>
    </dgm:pt>
    <dgm:pt modelId="{DE611FF7-26CB-406C-A6E8-8AC8982E2561}" type="sibTrans" cxnId="{FB7559AA-5CF8-424E-9F2B-F3F7390E82B4}">
      <dgm:prSet/>
      <dgm:spPr/>
      <dgm:t>
        <a:bodyPr/>
        <a:lstStyle/>
        <a:p>
          <a:endParaRPr lang="fr-FR"/>
        </a:p>
      </dgm:t>
    </dgm:pt>
    <dgm:pt modelId="{86813912-A857-4657-817B-0767B81BA5B5}" type="pres">
      <dgm:prSet presAssocID="{0D0DF401-B3ED-4D14-974F-A207DDD48BA4}" presName="cycle" presStyleCnt="0">
        <dgm:presLayoutVars>
          <dgm:chMax val="1"/>
          <dgm:dir/>
          <dgm:animLvl val="ctr"/>
          <dgm:resizeHandles val="exact"/>
        </dgm:presLayoutVars>
      </dgm:prSet>
      <dgm:spPr/>
    </dgm:pt>
    <dgm:pt modelId="{3E47C042-2C8A-4B47-A454-B2BB40FE9BAE}" type="pres">
      <dgm:prSet presAssocID="{2D10770C-0D5E-4948-B469-80EE7D5F123F}" presName="centerShape" presStyleLbl="node0" presStyleIdx="0" presStyleCnt="1" custScaleX="128779" custScaleY="123628"/>
      <dgm:spPr/>
    </dgm:pt>
    <dgm:pt modelId="{D782A461-1CCF-4BAB-BF19-A14CAE63C506}" type="pres">
      <dgm:prSet presAssocID="{07FBEBEA-4B2C-4A83-BB02-DFA85F42416E}" presName="Name9" presStyleLbl="parChTrans1D2" presStyleIdx="0" presStyleCnt="6"/>
      <dgm:spPr/>
    </dgm:pt>
    <dgm:pt modelId="{38477BC0-25C1-4840-B3A9-7FED07DA6029}" type="pres">
      <dgm:prSet presAssocID="{07FBEBEA-4B2C-4A83-BB02-DFA85F42416E}" presName="connTx" presStyleLbl="parChTrans1D2" presStyleIdx="0" presStyleCnt="6"/>
      <dgm:spPr/>
    </dgm:pt>
    <dgm:pt modelId="{E1F30E96-C57F-49F0-8A2D-0CE9805FAE23}" type="pres">
      <dgm:prSet presAssocID="{6AA75026-C743-4B2A-98BF-AD98DF55EB56}" presName="node" presStyleLbl="node1" presStyleIdx="0" presStyleCnt="6" custScaleX="124056" custScaleY="100338">
        <dgm:presLayoutVars>
          <dgm:bulletEnabled val="1"/>
        </dgm:presLayoutVars>
      </dgm:prSet>
      <dgm:spPr/>
    </dgm:pt>
    <dgm:pt modelId="{04BB000B-FE8D-48C5-BFDB-0AEAF577A467}" type="pres">
      <dgm:prSet presAssocID="{D4933C6B-FE41-4CA4-8B6E-3B81952DBE16}" presName="Name9" presStyleLbl="parChTrans1D2" presStyleIdx="1" presStyleCnt="6"/>
      <dgm:spPr/>
    </dgm:pt>
    <dgm:pt modelId="{A4D22D6E-FBEA-468D-BDE9-6EF851F91784}" type="pres">
      <dgm:prSet presAssocID="{D4933C6B-FE41-4CA4-8B6E-3B81952DBE16}" presName="connTx" presStyleLbl="parChTrans1D2" presStyleIdx="1" presStyleCnt="6"/>
      <dgm:spPr/>
    </dgm:pt>
    <dgm:pt modelId="{B02F2FC0-5097-4944-8116-4EF883634A2C}" type="pres">
      <dgm:prSet presAssocID="{1E38ABB2-CDD4-4FCE-945E-91D9B9599ADD}" presName="node" presStyleLbl="node1" presStyleIdx="1" presStyleCnt="6" custScaleX="125329" custScaleY="107001">
        <dgm:presLayoutVars>
          <dgm:bulletEnabled val="1"/>
        </dgm:presLayoutVars>
      </dgm:prSet>
      <dgm:spPr/>
    </dgm:pt>
    <dgm:pt modelId="{2F9184A9-6F89-4B3D-B4CB-F4FE9A0FE31A}" type="pres">
      <dgm:prSet presAssocID="{ADBE8877-7DB0-48B4-8AA4-649E9309FC53}" presName="Name9" presStyleLbl="parChTrans1D2" presStyleIdx="2" presStyleCnt="6"/>
      <dgm:spPr/>
    </dgm:pt>
    <dgm:pt modelId="{ADED819F-ED84-4C8C-B9A2-A2C926FC891B}" type="pres">
      <dgm:prSet presAssocID="{ADBE8877-7DB0-48B4-8AA4-649E9309FC53}" presName="connTx" presStyleLbl="parChTrans1D2" presStyleIdx="2" presStyleCnt="6"/>
      <dgm:spPr/>
    </dgm:pt>
    <dgm:pt modelId="{DAC27F3D-D930-4E7A-8775-E6E3D2EC198C}" type="pres">
      <dgm:prSet presAssocID="{FF92EF92-626A-4147-AAE8-4BB3E5F611B2}" presName="node" presStyleLbl="node1" presStyleIdx="2" presStyleCnt="6" custScaleX="119880" custScaleY="118784">
        <dgm:presLayoutVars>
          <dgm:bulletEnabled val="1"/>
        </dgm:presLayoutVars>
      </dgm:prSet>
      <dgm:spPr/>
    </dgm:pt>
    <dgm:pt modelId="{C319C262-BF4A-4331-9031-520012BFA064}" type="pres">
      <dgm:prSet presAssocID="{1E3C231C-4A23-4BD6-BA67-D9AAAE1A1F5C}" presName="Name9" presStyleLbl="parChTrans1D2" presStyleIdx="3" presStyleCnt="6"/>
      <dgm:spPr/>
    </dgm:pt>
    <dgm:pt modelId="{7FCF648D-01D4-4301-B6D6-5ECC2533419C}" type="pres">
      <dgm:prSet presAssocID="{1E3C231C-4A23-4BD6-BA67-D9AAAE1A1F5C}" presName="connTx" presStyleLbl="parChTrans1D2" presStyleIdx="3" presStyleCnt="6"/>
      <dgm:spPr/>
    </dgm:pt>
    <dgm:pt modelId="{2C1559F5-C3C9-4545-A2CD-6DF95A959B73}" type="pres">
      <dgm:prSet presAssocID="{33A59EE4-7218-40C6-AC7B-1446F1140F80}" presName="node" presStyleLbl="node1" presStyleIdx="3" presStyleCnt="6" custScaleX="122448" custScaleY="120773">
        <dgm:presLayoutVars>
          <dgm:bulletEnabled val="1"/>
        </dgm:presLayoutVars>
      </dgm:prSet>
      <dgm:spPr/>
    </dgm:pt>
    <dgm:pt modelId="{B4381546-0155-4A54-AF56-B4959C481F29}" type="pres">
      <dgm:prSet presAssocID="{BA3054EF-DDD9-4B71-A707-9E775184F07E}" presName="Name9" presStyleLbl="parChTrans1D2" presStyleIdx="4" presStyleCnt="6"/>
      <dgm:spPr/>
    </dgm:pt>
    <dgm:pt modelId="{58188CAB-D4BC-40D6-8DAA-A5C7E0E8A224}" type="pres">
      <dgm:prSet presAssocID="{BA3054EF-DDD9-4B71-A707-9E775184F07E}" presName="connTx" presStyleLbl="parChTrans1D2" presStyleIdx="4" presStyleCnt="6"/>
      <dgm:spPr/>
    </dgm:pt>
    <dgm:pt modelId="{7BCC819F-B134-468D-A853-C4DC8319B097}" type="pres">
      <dgm:prSet presAssocID="{79CB038E-D041-4203-ACD5-B38B7CEF69C9}" presName="node" presStyleLbl="node1" presStyleIdx="4" presStyleCnt="6" custScaleX="115779" custScaleY="106747">
        <dgm:presLayoutVars>
          <dgm:bulletEnabled val="1"/>
        </dgm:presLayoutVars>
      </dgm:prSet>
      <dgm:spPr/>
    </dgm:pt>
    <dgm:pt modelId="{EAE58744-27A3-4E05-AEB6-D7625647DEC6}" type="pres">
      <dgm:prSet presAssocID="{3C69B45F-6915-4E94-AE79-96F9C0AA9524}" presName="Name9" presStyleLbl="parChTrans1D2" presStyleIdx="5" presStyleCnt="6"/>
      <dgm:spPr/>
    </dgm:pt>
    <dgm:pt modelId="{38B0D14A-9DE1-4FD9-AB20-24AADED24B6F}" type="pres">
      <dgm:prSet presAssocID="{3C69B45F-6915-4E94-AE79-96F9C0AA9524}" presName="connTx" presStyleLbl="parChTrans1D2" presStyleIdx="5" presStyleCnt="6"/>
      <dgm:spPr/>
    </dgm:pt>
    <dgm:pt modelId="{78250143-15D7-4C8F-B712-92556214CA05}" type="pres">
      <dgm:prSet presAssocID="{DFDF2D5E-7884-47FF-BB97-8EA286284F2D}" presName="node" presStyleLbl="node1" presStyleIdx="5" presStyleCnt="6" custScaleX="130052" custScaleY="117134">
        <dgm:presLayoutVars>
          <dgm:bulletEnabled val="1"/>
        </dgm:presLayoutVars>
      </dgm:prSet>
      <dgm:spPr/>
    </dgm:pt>
  </dgm:ptLst>
  <dgm:cxnLst>
    <dgm:cxn modelId="{BC123A08-8E11-4B96-AD25-90AC429BEBF1}" type="presOf" srcId="{79CB038E-D041-4203-ACD5-B38B7CEF69C9}" destId="{7BCC819F-B134-468D-A853-C4DC8319B097}" srcOrd="0" destOrd="0" presId="urn:microsoft.com/office/officeart/2005/8/layout/radial1"/>
    <dgm:cxn modelId="{D0A5BE14-B772-4A6B-9CAB-830EE7352F27}" type="presOf" srcId="{1E3C231C-4A23-4BD6-BA67-D9AAAE1A1F5C}" destId="{C319C262-BF4A-4331-9031-520012BFA064}" srcOrd="0" destOrd="0" presId="urn:microsoft.com/office/officeart/2005/8/layout/radial1"/>
    <dgm:cxn modelId="{895C3D29-3B2E-492E-9DCF-19E0F7574CF2}" type="presOf" srcId="{D4933C6B-FE41-4CA4-8B6E-3B81952DBE16}" destId="{A4D22D6E-FBEA-468D-BDE9-6EF851F91784}" srcOrd="1" destOrd="0" presId="urn:microsoft.com/office/officeart/2005/8/layout/radial1"/>
    <dgm:cxn modelId="{7063BB29-24C6-422C-A923-411A9CAE585C}" type="presOf" srcId="{D4933C6B-FE41-4CA4-8B6E-3B81952DBE16}" destId="{04BB000B-FE8D-48C5-BFDB-0AEAF577A467}" srcOrd="0" destOrd="0" presId="urn:microsoft.com/office/officeart/2005/8/layout/radial1"/>
    <dgm:cxn modelId="{8D0F412A-5090-4F54-85B1-D701EBE22488}" srcId="{2D10770C-0D5E-4948-B469-80EE7D5F123F}" destId="{FF92EF92-626A-4147-AAE8-4BB3E5F611B2}" srcOrd="2" destOrd="0" parTransId="{ADBE8877-7DB0-48B4-8AA4-649E9309FC53}" sibTransId="{69994398-8C13-41D5-B6C8-DA976C31394C}"/>
    <dgm:cxn modelId="{989CEE2A-F465-4A21-AB3E-2917BED54291}" srcId="{2D10770C-0D5E-4948-B469-80EE7D5F123F}" destId="{1E38ABB2-CDD4-4FCE-945E-91D9B9599ADD}" srcOrd="1" destOrd="0" parTransId="{D4933C6B-FE41-4CA4-8B6E-3B81952DBE16}" sibTransId="{4C6783D8-4FBC-4A36-8578-AB9EDEAB9A38}"/>
    <dgm:cxn modelId="{9D13A32C-71BA-4D4B-8174-1BBA76228C3B}" type="presOf" srcId="{07FBEBEA-4B2C-4A83-BB02-DFA85F42416E}" destId="{D782A461-1CCF-4BAB-BF19-A14CAE63C506}" srcOrd="0" destOrd="0" presId="urn:microsoft.com/office/officeart/2005/8/layout/radial1"/>
    <dgm:cxn modelId="{360C262D-B93C-4D33-91F1-CAC9F1190B03}" type="presOf" srcId="{1E3C231C-4A23-4BD6-BA67-D9AAAE1A1F5C}" destId="{7FCF648D-01D4-4301-B6D6-5ECC2533419C}" srcOrd="1" destOrd="0" presId="urn:microsoft.com/office/officeart/2005/8/layout/radial1"/>
    <dgm:cxn modelId="{36051832-C812-4317-A9E5-82D71DF04C6E}" type="presOf" srcId="{DFDF2D5E-7884-47FF-BB97-8EA286284F2D}" destId="{78250143-15D7-4C8F-B712-92556214CA05}" srcOrd="0" destOrd="0" presId="urn:microsoft.com/office/officeart/2005/8/layout/radial1"/>
    <dgm:cxn modelId="{24C12140-EF65-4791-A1FE-44A11A6561F9}" srcId="{2D10770C-0D5E-4948-B469-80EE7D5F123F}" destId="{6AA75026-C743-4B2A-98BF-AD98DF55EB56}" srcOrd="0" destOrd="0" parTransId="{07FBEBEA-4B2C-4A83-BB02-DFA85F42416E}" sibTransId="{14DE871D-FB24-4B03-A203-DBFD80EDD02C}"/>
    <dgm:cxn modelId="{7BE13E5B-DE20-4C96-A2AE-39F297CA3C9D}" type="presOf" srcId="{2D10770C-0D5E-4948-B469-80EE7D5F123F}" destId="{3E47C042-2C8A-4B47-A454-B2BB40FE9BAE}" srcOrd="0" destOrd="0" presId="urn:microsoft.com/office/officeart/2005/8/layout/radial1"/>
    <dgm:cxn modelId="{7E99BD49-FD58-45EE-AF39-4471587D6514}" type="presOf" srcId="{ADBE8877-7DB0-48B4-8AA4-649E9309FC53}" destId="{2F9184A9-6F89-4B3D-B4CB-F4FE9A0FE31A}" srcOrd="0" destOrd="0" presId="urn:microsoft.com/office/officeart/2005/8/layout/radial1"/>
    <dgm:cxn modelId="{01E7124C-2ADD-4C78-8343-1860EB5ED2F7}" type="presOf" srcId="{3C69B45F-6915-4E94-AE79-96F9C0AA9524}" destId="{EAE58744-27A3-4E05-AEB6-D7625647DEC6}" srcOrd="0" destOrd="0" presId="urn:microsoft.com/office/officeart/2005/8/layout/radial1"/>
    <dgm:cxn modelId="{4F288D52-4406-4540-8C39-A13E54EA0AF5}" type="presOf" srcId="{3C69B45F-6915-4E94-AE79-96F9C0AA9524}" destId="{38B0D14A-9DE1-4FD9-AB20-24AADED24B6F}" srcOrd="1" destOrd="0" presId="urn:microsoft.com/office/officeart/2005/8/layout/radial1"/>
    <dgm:cxn modelId="{7856DD76-4B62-4312-A3AA-4253C085FFE5}" type="presOf" srcId="{6AA75026-C743-4B2A-98BF-AD98DF55EB56}" destId="{E1F30E96-C57F-49F0-8A2D-0CE9805FAE23}" srcOrd="0" destOrd="0" presId="urn:microsoft.com/office/officeart/2005/8/layout/radial1"/>
    <dgm:cxn modelId="{5734788A-C68A-438B-9B25-FB861BBC833B}" type="presOf" srcId="{FF92EF92-626A-4147-AAE8-4BB3E5F611B2}" destId="{DAC27F3D-D930-4E7A-8775-E6E3D2EC198C}" srcOrd="0" destOrd="0" presId="urn:microsoft.com/office/officeart/2005/8/layout/radial1"/>
    <dgm:cxn modelId="{66AB0C8C-18BE-4077-AC93-EA1E3EF3F175}" srcId="{0D0DF401-B3ED-4D14-974F-A207DDD48BA4}" destId="{2D10770C-0D5E-4948-B469-80EE7D5F123F}" srcOrd="0" destOrd="0" parTransId="{752DCD0F-8E1C-498A-876C-C0F00478599D}" sibTransId="{05276A65-99D3-4BFE-BA0A-01B5402233E7}"/>
    <dgm:cxn modelId="{6847BC9E-DF53-4A40-AF30-0EBF3423C53F}" type="presOf" srcId="{BA3054EF-DDD9-4B71-A707-9E775184F07E}" destId="{B4381546-0155-4A54-AF56-B4959C481F29}" srcOrd="0" destOrd="0" presId="urn:microsoft.com/office/officeart/2005/8/layout/radial1"/>
    <dgm:cxn modelId="{FB7559AA-5CF8-424E-9F2B-F3F7390E82B4}" srcId="{2D10770C-0D5E-4948-B469-80EE7D5F123F}" destId="{DFDF2D5E-7884-47FF-BB97-8EA286284F2D}" srcOrd="5" destOrd="0" parTransId="{3C69B45F-6915-4E94-AE79-96F9C0AA9524}" sibTransId="{DE611FF7-26CB-406C-A6E8-8AC8982E2561}"/>
    <dgm:cxn modelId="{CE05BDAC-5DAD-4D42-969C-087A17744AE6}" type="presOf" srcId="{07FBEBEA-4B2C-4A83-BB02-DFA85F42416E}" destId="{38477BC0-25C1-4840-B3A9-7FED07DA6029}" srcOrd="1" destOrd="0" presId="urn:microsoft.com/office/officeart/2005/8/layout/radial1"/>
    <dgm:cxn modelId="{45DD42AE-8B7D-4672-8686-05F3B068FD03}" type="presOf" srcId="{BA3054EF-DDD9-4B71-A707-9E775184F07E}" destId="{58188CAB-D4BC-40D6-8DAA-A5C7E0E8A224}" srcOrd="1" destOrd="0" presId="urn:microsoft.com/office/officeart/2005/8/layout/radial1"/>
    <dgm:cxn modelId="{0F8E21B8-E509-4770-B918-F599B5E8D1C6}" type="presOf" srcId="{1E38ABB2-CDD4-4FCE-945E-91D9B9599ADD}" destId="{B02F2FC0-5097-4944-8116-4EF883634A2C}" srcOrd="0" destOrd="0" presId="urn:microsoft.com/office/officeart/2005/8/layout/radial1"/>
    <dgm:cxn modelId="{E14BF8CF-13AD-461F-BCE8-A59D8CF456E2}" srcId="{2D10770C-0D5E-4948-B469-80EE7D5F123F}" destId="{79CB038E-D041-4203-ACD5-B38B7CEF69C9}" srcOrd="4" destOrd="0" parTransId="{BA3054EF-DDD9-4B71-A707-9E775184F07E}" sibTransId="{DBC0985C-5FC9-4C55-9349-8E12C80D622C}"/>
    <dgm:cxn modelId="{39F1A2E1-B943-460B-9E51-FB520EF865D4}" type="presOf" srcId="{0D0DF401-B3ED-4D14-974F-A207DDD48BA4}" destId="{86813912-A857-4657-817B-0767B81BA5B5}" srcOrd="0" destOrd="0" presId="urn:microsoft.com/office/officeart/2005/8/layout/radial1"/>
    <dgm:cxn modelId="{454A6AEF-6166-4406-8FD7-8650EF165CA4}" type="presOf" srcId="{ADBE8877-7DB0-48B4-8AA4-649E9309FC53}" destId="{ADED819F-ED84-4C8C-B9A2-A2C926FC891B}" srcOrd="1" destOrd="0" presId="urn:microsoft.com/office/officeart/2005/8/layout/radial1"/>
    <dgm:cxn modelId="{98F51FF5-C01B-4BFE-8ACF-01B4F177FF76}" srcId="{2D10770C-0D5E-4948-B469-80EE7D5F123F}" destId="{33A59EE4-7218-40C6-AC7B-1446F1140F80}" srcOrd="3" destOrd="0" parTransId="{1E3C231C-4A23-4BD6-BA67-D9AAAE1A1F5C}" sibTransId="{7756A6DE-93B0-4580-83B9-D5A7B703BFE5}"/>
    <dgm:cxn modelId="{10A615FC-EEB3-4D72-964B-ADC331FF8040}" type="presOf" srcId="{33A59EE4-7218-40C6-AC7B-1446F1140F80}" destId="{2C1559F5-C3C9-4545-A2CD-6DF95A959B73}" srcOrd="0" destOrd="0" presId="urn:microsoft.com/office/officeart/2005/8/layout/radial1"/>
    <dgm:cxn modelId="{B8A0849F-90B2-4A27-947E-EA9D86CFFD18}" type="presParOf" srcId="{86813912-A857-4657-817B-0767B81BA5B5}" destId="{3E47C042-2C8A-4B47-A454-B2BB40FE9BAE}" srcOrd="0" destOrd="0" presId="urn:microsoft.com/office/officeart/2005/8/layout/radial1"/>
    <dgm:cxn modelId="{C72D6289-6E00-4103-9591-80BD2F1E34CF}" type="presParOf" srcId="{86813912-A857-4657-817B-0767B81BA5B5}" destId="{D782A461-1CCF-4BAB-BF19-A14CAE63C506}" srcOrd="1" destOrd="0" presId="urn:microsoft.com/office/officeart/2005/8/layout/radial1"/>
    <dgm:cxn modelId="{17894CD0-8562-42AB-A0E3-B8BFDC94149F}" type="presParOf" srcId="{D782A461-1CCF-4BAB-BF19-A14CAE63C506}" destId="{38477BC0-25C1-4840-B3A9-7FED07DA6029}" srcOrd="0" destOrd="0" presId="urn:microsoft.com/office/officeart/2005/8/layout/radial1"/>
    <dgm:cxn modelId="{C96E5CC0-09B4-407A-96D9-D3D0B24090F7}" type="presParOf" srcId="{86813912-A857-4657-817B-0767B81BA5B5}" destId="{E1F30E96-C57F-49F0-8A2D-0CE9805FAE23}" srcOrd="2" destOrd="0" presId="urn:microsoft.com/office/officeart/2005/8/layout/radial1"/>
    <dgm:cxn modelId="{BC602362-2DCB-4921-B280-DDDD35667492}" type="presParOf" srcId="{86813912-A857-4657-817B-0767B81BA5B5}" destId="{04BB000B-FE8D-48C5-BFDB-0AEAF577A467}" srcOrd="3" destOrd="0" presId="urn:microsoft.com/office/officeart/2005/8/layout/radial1"/>
    <dgm:cxn modelId="{AECD9162-5CCB-40F0-A6C4-966D48AE0C3F}" type="presParOf" srcId="{04BB000B-FE8D-48C5-BFDB-0AEAF577A467}" destId="{A4D22D6E-FBEA-468D-BDE9-6EF851F91784}" srcOrd="0" destOrd="0" presId="urn:microsoft.com/office/officeart/2005/8/layout/radial1"/>
    <dgm:cxn modelId="{BBE0936B-DFF8-4818-87D6-5C3B217BBDFD}" type="presParOf" srcId="{86813912-A857-4657-817B-0767B81BA5B5}" destId="{B02F2FC0-5097-4944-8116-4EF883634A2C}" srcOrd="4" destOrd="0" presId="urn:microsoft.com/office/officeart/2005/8/layout/radial1"/>
    <dgm:cxn modelId="{928FA4EB-D235-4014-A8A6-DD14A30EA34F}" type="presParOf" srcId="{86813912-A857-4657-817B-0767B81BA5B5}" destId="{2F9184A9-6F89-4B3D-B4CB-F4FE9A0FE31A}" srcOrd="5" destOrd="0" presId="urn:microsoft.com/office/officeart/2005/8/layout/radial1"/>
    <dgm:cxn modelId="{3E5599F7-4AA3-4F3E-AD73-2509452E752C}" type="presParOf" srcId="{2F9184A9-6F89-4B3D-B4CB-F4FE9A0FE31A}" destId="{ADED819F-ED84-4C8C-B9A2-A2C926FC891B}" srcOrd="0" destOrd="0" presId="urn:microsoft.com/office/officeart/2005/8/layout/radial1"/>
    <dgm:cxn modelId="{D01B8C1F-3E4C-4BFE-AC07-E1A67F498737}" type="presParOf" srcId="{86813912-A857-4657-817B-0767B81BA5B5}" destId="{DAC27F3D-D930-4E7A-8775-E6E3D2EC198C}" srcOrd="6" destOrd="0" presId="urn:microsoft.com/office/officeart/2005/8/layout/radial1"/>
    <dgm:cxn modelId="{26430183-18E4-479C-8886-CAA28A9A1C3C}" type="presParOf" srcId="{86813912-A857-4657-817B-0767B81BA5B5}" destId="{C319C262-BF4A-4331-9031-520012BFA064}" srcOrd="7" destOrd="0" presId="urn:microsoft.com/office/officeart/2005/8/layout/radial1"/>
    <dgm:cxn modelId="{05317181-48C1-4D26-AD22-00E5363146CB}" type="presParOf" srcId="{C319C262-BF4A-4331-9031-520012BFA064}" destId="{7FCF648D-01D4-4301-B6D6-5ECC2533419C}" srcOrd="0" destOrd="0" presId="urn:microsoft.com/office/officeart/2005/8/layout/radial1"/>
    <dgm:cxn modelId="{5AFC6B39-5C64-4F3F-9440-09D883909D5D}" type="presParOf" srcId="{86813912-A857-4657-817B-0767B81BA5B5}" destId="{2C1559F5-C3C9-4545-A2CD-6DF95A959B73}" srcOrd="8" destOrd="0" presId="urn:microsoft.com/office/officeart/2005/8/layout/radial1"/>
    <dgm:cxn modelId="{56FFF2CE-1A19-4BEB-9AD1-57DA9D1D6AC9}" type="presParOf" srcId="{86813912-A857-4657-817B-0767B81BA5B5}" destId="{B4381546-0155-4A54-AF56-B4959C481F29}" srcOrd="9" destOrd="0" presId="urn:microsoft.com/office/officeart/2005/8/layout/radial1"/>
    <dgm:cxn modelId="{1E0B9C4A-6674-48F3-A338-B616BB6FC9C0}" type="presParOf" srcId="{B4381546-0155-4A54-AF56-B4959C481F29}" destId="{58188CAB-D4BC-40D6-8DAA-A5C7E0E8A224}" srcOrd="0" destOrd="0" presId="urn:microsoft.com/office/officeart/2005/8/layout/radial1"/>
    <dgm:cxn modelId="{94E0A092-CFC9-4A05-8DA2-DC6118EC3B5C}" type="presParOf" srcId="{86813912-A857-4657-817B-0767B81BA5B5}" destId="{7BCC819F-B134-468D-A853-C4DC8319B097}" srcOrd="10" destOrd="0" presId="urn:microsoft.com/office/officeart/2005/8/layout/radial1"/>
    <dgm:cxn modelId="{C889E777-9FF5-4484-BFDA-830A06C66FD8}" type="presParOf" srcId="{86813912-A857-4657-817B-0767B81BA5B5}" destId="{EAE58744-27A3-4E05-AEB6-D7625647DEC6}" srcOrd="11" destOrd="0" presId="urn:microsoft.com/office/officeart/2005/8/layout/radial1"/>
    <dgm:cxn modelId="{F7DC2105-03CB-4A6D-B614-A59F53449F3A}" type="presParOf" srcId="{EAE58744-27A3-4E05-AEB6-D7625647DEC6}" destId="{38B0D14A-9DE1-4FD9-AB20-24AADED24B6F}" srcOrd="0" destOrd="0" presId="urn:microsoft.com/office/officeart/2005/8/layout/radial1"/>
    <dgm:cxn modelId="{C42AB082-4611-49C0-A4A2-9BF8148CF848}" type="presParOf" srcId="{86813912-A857-4657-817B-0767B81BA5B5}" destId="{78250143-15D7-4C8F-B712-92556214CA05}"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BBE6E-BA48-414E-AD94-83D602799542}">
      <dsp:nvSpPr>
        <dsp:cNvPr id="0" name=""/>
        <dsp:cNvSpPr/>
      </dsp:nvSpPr>
      <dsp:spPr>
        <a:xfrm>
          <a:off x="3638665" y="2033654"/>
          <a:ext cx="1698206" cy="1618900"/>
        </a:xfrm>
        <a:prstGeom prst="roundRect">
          <a:avLst/>
        </a:prstGeom>
        <a:gradFill rotWithShape="0">
          <a:gsLst>
            <a:gs pos="0">
              <a:schemeClr val="accent2">
                <a:hueOff val="0"/>
                <a:satOff val="0"/>
                <a:lumOff val="0"/>
                <a:alphaOff val="0"/>
                <a:tint val="20000"/>
                <a:satMod val="180000"/>
                <a:lumMod val="98000"/>
              </a:schemeClr>
            </a:gs>
            <a:gs pos="40000">
              <a:schemeClr val="accent2">
                <a:hueOff val="0"/>
                <a:satOff val="0"/>
                <a:lumOff val="0"/>
                <a:alphaOff val="0"/>
                <a:tint val="30000"/>
                <a:satMod val="260000"/>
                <a:lumMod val="84000"/>
              </a:schemeClr>
            </a:gs>
            <a:gs pos="100000">
              <a:schemeClr val="accent2">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fr-FR" sz="1600" kern="1200" dirty="0"/>
            <a:t>Compétences travaillées dans la copie</a:t>
          </a:r>
        </a:p>
      </dsp:txBody>
      <dsp:txXfrm>
        <a:off x="3717693" y="2112682"/>
        <a:ext cx="1540150" cy="1460844"/>
      </dsp:txXfrm>
    </dsp:sp>
    <dsp:sp modelId="{60BDE2E0-7DA8-4949-AD50-1F285341789D}">
      <dsp:nvSpPr>
        <dsp:cNvPr id="0" name=""/>
        <dsp:cNvSpPr/>
      </dsp:nvSpPr>
      <dsp:spPr>
        <a:xfrm rot="16170509">
          <a:off x="4084945" y="1641156"/>
          <a:ext cx="785023" cy="0"/>
        </a:xfrm>
        <a:custGeom>
          <a:avLst/>
          <a:gdLst/>
          <a:ahLst/>
          <a:cxnLst/>
          <a:rect l="0" t="0" r="0" b="0"/>
          <a:pathLst>
            <a:path>
              <a:moveTo>
                <a:pt x="0" y="0"/>
              </a:moveTo>
              <a:lnTo>
                <a:pt x="785023"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815167-E045-46D6-8F07-01FD4F53B107}">
      <dsp:nvSpPr>
        <dsp:cNvPr id="0" name=""/>
        <dsp:cNvSpPr/>
      </dsp:nvSpPr>
      <dsp:spPr>
        <a:xfrm>
          <a:off x="3128291" y="-349421"/>
          <a:ext cx="2677887" cy="1598081"/>
        </a:xfrm>
        <a:prstGeom prst="roundRect">
          <a:avLst/>
        </a:prstGeom>
        <a:gradFill rotWithShape="0">
          <a:gsLst>
            <a:gs pos="0">
              <a:schemeClr val="accent2">
                <a:hueOff val="2620882"/>
                <a:satOff val="-497"/>
                <a:lumOff val="-2500"/>
                <a:alphaOff val="0"/>
                <a:tint val="20000"/>
                <a:satMod val="180000"/>
                <a:lumMod val="98000"/>
              </a:schemeClr>
            </a:gs>
            <a:gs pos="40000">
              <a:schemeClr val="accent2">
                <a:hueOff val="2620882"/>
                <a:satOff val="-497"/>
                <a:lumOff val="-2500"/>
                <a:alphaOff val="0"/>
                <a:tint val="30000"/>
                <a:satMod val="260000"/>
                <a:lumMod val="84000"/>
              </a:schemeClr>
            </a:gs>
            <a:gs pos="100000">
              <a:schemeClr val="accent2">
                <a:hueOff val="2620882"/>
                <a:satOff val="-497"/>
                <a:lumOff val="-250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fr-FR" sz="2400" kern="1200" dirty="0"/>
            <a:t>GESTUELLES</a:t>
          </a:r>
        </a:p>
        <a:p>
          <a:pPr marL="0" lvl="0" indent="0" algn="l" defTabSz="1066800">
            <a:lnSpc>
              <a:spcPct val="90000"/>
            </a:lnSpc>
            <a:spcBef>
              <a:spcPct val="0"/>
            </a:spcBef>
            <a:spcAft>
              <a:spcPct val="35000"/>
            </a:spcAft>
            <a:buNone/>
          </a:pPr>
          <a:r>
            <a:rPr lang="fr-FR" sz="1400" kern="1200" dirty="0"/>
            <a:t>-Acquérir la fluidité et la rapidité du geste</a:t>
          </a:r>
        </a:p>
        <a:p>
          <a:pPr marL="0" lvl="0" indent="0" algn="l" defTabSz="1066800">
            <a:lnSpc>
              <a:spcPct val="90000"/>
            </a:lnSpc>
            <a:spcBef>
              <a:spcPct val="0"/>
            </a:spcBef>
            <a:spcAft>
              <a:spcPct val="35000"/>
            </a:spcAft>
            <a:buNone/>
          </a:pPr>
          <a:r>
            <a:rPr lang="fr-FR" sz="1400" kern="1200" dirty="0"/>
            <a:t>-Respecter les normes de l’écriture (forme taille..))</a:t>
          </a:r>
        </a:p>
      </dsp:txBody>
      <dsp:txXfrm>
        <a:off x="3206303" y="-271409"/>
        <a:ext cx="2521863" cy="1442057"/>
      </dsp:txXfrm>
    </dsp:sp>
    <dsp:sp modelId="{D796DCC8-8A81-427C-8785-CD2FC41F5AC7}">
      <dsp:nvSpPr>
        <dsp:cNvPr id="0" name=""/>
        <dsp:cNvSpPr/>
      </dsp:nvSpPr>
      <dsp:spPr>
        <a:xfrm rot="21466244">
          <a:off x="5336674" y="2799917"/>
          <a:ext cx="520986" cy="0"/>
        </a:xfrm>
        <a:custGeom>
          <a:avLst/>
          <a:gdLst/>
          <a:ahLst/>
          <a:cxnLst/>
          <a:rect l="0" t="0" r="0" b="0"/>
          <a:pathLst>
            <a:path>
              <a:moveTo>
                <a:pt x="0" y="0"/>
              </a:moveTo>
              <a:lnTo>
                <a:pt x="520986"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691726-4A56-490E-8215-D7F9C66D5772}">
      <dsp:nvSpPr>
        <dsp:cNvPr id="0" name=""/>
        <dsp:cNvSpPr/>
      </dsp:nvSpPr>
      <dsp:spPr>
        <a:xfrm>
          <a:off x="5857464" y="1799000"/>
          <a:ext cx="2829335" cy="1871429"/>
        </a:xfrm>
        <a:prstGeom prst="roundRect">
          <a:avLst/>
        </a:prstGeom>
        <a:gradFill rotWithShape="0">
          <a:gsLst>
            <a:gs pos="0">
              <a:schemeClr val="accent2">
                <a:hueOff val="5241764"/>
                <a:satOff val="-994"/>
                <a:lumOff val="-5000"/>
                <a:alphaOff val="0"/>
                <a:tint val="20000"/>
                <a:satMod val="180000"/>
                <a:lumMod val="98000"/>
              </a:schemeClr>
            </a:gs>
            <a:gs pos="40000">
              <a:schemeClr val="accent2">
                <a:hueOff val="5241764"/>
                <a:satOff val="-994"/>
                <a:lumOff val="-5000"/>
                <a:alphaOff val="0"/>
                <a:tint val="30000"/>
                <a:satMod val="260000"/>
                <a:lumMod val="84000"/>
              </a:schemeClr>
            </a:gs>
            <a:gs pos="100000">
              <a:schemeClr val="accent2">
                <a:hueOff val="5241764"/>
                <a:satOff val="-994"/>
                <a:lumOff val="-500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fr-FR" sz="2400" kern="1200" dirty="0"/>
            <a:t>COGNITIVES</a:t>
          </a:r>
        </a:p>
        <a:p>
          <a:pPr marL="0" lvl="0" indent="0" algn="l" defTabSz="1066800">
            <a:lnSpc>
              <a:spcPct val="90000"/>
            </a:lnSpc>
            <a:spcBef>
              <a:spcPct val="0"/>
            </a:spcBef>
            <a:spcAft>
              <a:spcPct val="35000"/>
            </a:spcAft>
            <a:buNone/>
          </a:pPr>
          <a:r>
            <a:rPr lang="fr-FR" sz="1400" kern="1200" dirty="0"/>
            <a:t>-Développer l’attention, la concentration</a:t>
          </a:r>
        </a:p>
        <a:p>
          <a:pPr marL="0" lvl="0" indent="0" algn="l" defTabSz="1066800">
            <a:lnSpc>
              <a:spcPct val="90000"/>
            </a:lnSpc>
            <a:spcBef>
              <a:spcPct val="0"/>
            </a:spcBef>
            <a:spcAft>
              <a:spcPct val="35000"/>
            </a:spcAft>
            <a:buNone/>
          </a:pPr>
          <a:r>
            <a:rPr lang="fr-FR" sz="1400" kern="1200" dirty="0"/>
            <a:t>-Travailler l’empan visuel</a:t>
          </a:r>
        </a:p>
        <a:p>
          <a:pPr marL="0" lvl="0" indent="0" algn="l" defTabSz="1066800">
            <a:lnSpc>
              <a:spcPct val="90000"/>
            </a:lnSpc>
            <a:spcBef>
              <a:spcPct val="0"/>
            </a:spcBef>
            <a:spcAft>
              <a:spcPct val="35000"/>
            </a:spcAft>
            <a:buNone/>
          </a:pPr>
          <a:r>
            <a:rPr lang="fr-FR" sz="1400" kern="1200" dirty="0"/>
            <a:t>-Permettre la mémoire orthographique des mots</a:t>
          </a:r>
        </a:p>
      </dsp:txBody>
      <dsp:txXfrm>
        <a:off x="5948820" y="1890356"/>
        <a:ext cx="2646623" cy="1688717"/>
      </dsp:txXfrm>
    </dsp:sp>
    <dsp:sp modelId="{AC76AF30-B7A0-46CC-A98F-33CBE46D44A9}">
      <dsp:nvSpPr>
        <dsp:cNvPr id="0" name=""/>
        <dsp:cNvSpPr/>
      </dsp:nvSpPr>
      <dsp:spPr>
        <a:xfrm rot="5384305">
          <a:off x="4281213" y="3863767"/>
          <a:ext cx="422429" cy="0"/>
        </a:xfrm>
        <a:custGeom>
          <a:avLst/>
          <a:gdLst/>
          <a:ahLst/>
          <a:cxnLst/>
          <a:rect l="0" t="0" r="0" b="0"/>
          <a:pathLst>
            <a:path>
              <a:moveTo>
                <a:pt x="0" y="0"/>
              </a:moveTo>
              <a:lnTo>
                <a:pt x="422429"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2979B9-2F7C-4E07-A6AC-3B58E308FAAD}">
      <dsp:nvSpPr>
        <dsp:cNvPr id="0" name=""/>
        <dsp:cNvSpPr/>
      </dsp:nvSpPr>
      <dsp:spPr>
        <a:xfrm>
          <a:off x="2719386" y="4074979"/>
          <a:ext cx="3557990" cy="2185181"/>
        </a:xfrm>
        <a:prstGeom prst="roundRect">
          <a:avLst/>
        </a:prstGeom>
        <a:gradFill rotWithShape="0">
          <a:gsLst>
            <a:gs pos="0">
              <a:schemeClr val="accent2">
                <a:hueOff val="7862647"/>
                <a:satOff val="-1491"/>
                <a:lumOff val="-7499"/>
                <a:alphaOff val="0"/>
                <a:tint val="20000"/>
                <a:satMod val="180000"/>
                <a:lumMod val="98000"/>
              </a:schemeClr>
            </a:gs>
            <a:gs pos="40000">
              <a:schemeClr val="accent2">
                <a:hueOff val="7862647"/>
                <a:satOff val="-1491"/>
                <a:lumOff val="-7499"/>
                <a:alphaOff val="0"/>
                <a:tint val="30000"/>
                <a:satMod val="260000"/>
                <a:lumMod val="84000"/>
              </a:schemeClr>
            </a:gs>
            <a:gs pos="100000">
              <a:schemeClr val="accent2">
                <a:hueOff val="7862647"/>
                <a:satOff val="-1491"/>
                <a:lumOff val="-7499"/>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fr-FR" sz="2400" kern="1200" dirty="0"/>
            <a:t>METHODOLOGIQUES</a:t>
          </a:r>
        </a:p>
        <a:p>
          <a:pPr marL="0" lvl="0" indent="0" algn="ctr" defTabSz="1066800">
            <a:lnSpc>
              <a:spcPct val="90000"/>
            </a:lnSpc>
            <a:spcBef>
              <a:spcPct val="0"/>
            </a:spcBef>
            <a:spcAft>
              <a:spcPct val="35000"/>
            </a:spcAft>
            <a:buNone/>
          </a:pPr>
          <a:r>
            <a:rPr lang="fr-FR" sz="1400" kern="1200" dirty="0"/>
            <a:t>Développer les stratégies de copie</a:t>
          </a:r>
        </a:p>
        <a:p>
          <a:pPr marL="0" lvl="0" indent="0" algn="l" defTabSz="1066800">
            <a:lnSpc>
              <a:spcPct val="90000"/>
            </a:lnSpc>
            <a:spcBef>
              <a:spcPct val="0"/>
            </a:spcBef>
            <a:spcAft>
              <a:spcPct val="35000"/>
            </a:spcAft>
            <a:buNone/>
          </a:pPr>
          <a:r>
            <a:rPr lang="fr-FR" sz="1400" kern="1200" dirty="0"/>
            <a:t>-Respecter les exigences de présentation (texte)</a:t>
          </a:r>
        </a:p>
        <a:p>
          <a:pPr marL="0" lvl="0" indent="0" algn="l" defTabSz="1066800">
            <a:lnSpc>
              <a:spcPct val="90000"/>
            </a:lnSpc>
            <a:spcBef>
              <a:spcPct val="0"/>
            </a:spcBef>
            <a:spcAft>
              <a:spcPct val="35000"/>
            </a:spcAft>
            <a:buNone/>
          </a:pPr>
          <a:r>
            <a:rPr lang="fr-FR" sz="1400" kern="1200" dirty="0"/>
            <a:t>-Vérifier par une relecture</a:t>
          </a:r>
        </a:p>
        <a:p>
          <a:pPr marL="0" lvl="0" indent="0" algn="l" defTabSz="1066800">
            <a:lnSpc>
              <a:spcPct val="90000"/>
            </a:lnSpc>
            <a:spcBef>
              <a:spcPct val="0"/>
            </a:spcBef>
            <a:spcAft>
              <a:spcPct val="35000"/>
            </a:spcAft>
            <a:buNone/>
          </a:pPr>
          <a:r>
            <a:rPr lang="fr-FR" sz="1400" kern="1200" dirty="0"/>
            <a:t>-Accélérer le rythme de la copie</a:t>
          </a:r>
        </a:p>
        <a:p>
          <a:pPr marL="0" lvl="0" indent="0" algn="ctr" defTabSz="1066800">
            <a:lnSpc>
              <a:spcPct val="90000"/>
            </a:lnSpc>
            <a:spcBef>
              <a:spcPct val="0"/>
            </a:spcBef>
            <a:spcAft>
              <a:spcPct val="35000"/>
            </a:spcAft>
            <a:buNone/>
          </a:pPr>
          <a:endParaRPr lang="fr-FR" sz="1400" kern="1200" dirty="0"/>
        </a:p>
      </dsp:txBody>
      <dsp:txXfrm>
        <a:off x="2826058" y="4181651"/>
        <a:ext cx="3344646" cy="1971837"/>
      </dsp:txXfrm>
    </dsp:sp>
    <dsp:sp modelId="{976CD032-43E0-4E28-9CB1-B1C222DABF0F}">
      <dsp:nvSpPr>
        <dsp:cNvPr id="0" name=""/>
        <dsp:cNvSpPr/>
      </dsp:nvSpPr>
      <dsp:spPr>
        <a:xfrm rot="10818663">
          <a:off x="2791711" y="2836195"/>
          <a:ext cx="846960" cy="0"/>
        </a:xfrm>
        <a:custGeom>
          <a:avLst/>
          <a:gdLst/>
          <a:ahLst/>
          <a:cxnLst/>
          <a:rect l="0" t="0" r="0" b="0"/>
          <a:pathLst>
            <a:path>
              <a:moveTo>
                <a:pt x="0" y="0"/>
              </a:moveTo>
              <a:lnTo>
                <a:pt x="846960"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F6D4DF-D9AA-4E5A-8192-BEAB1BEB68E4}">
      <dsp:nvSpPr>
        <dsp:cNvPr id="0" name=""/>
        <dsp:cNvSpPr/>
      </dsp:nvSpPr>
      <dsp:spPr>
        <a:xfrm>
          <a:off x="128592" y="1142998"/>
          <a:ext cx="2663124" cy="3367337"/>
        </a:xfrm>
        <a:prstGeom prst="roundRect">
          <a:avLst/>
        </a:prstGeom>
        <a:gradFill rotWithShape="0">
          <a:gsLst>
            <a:gs pos="0">
              <a:schemeClr val="accent2">
                <a:hueOff val="10483529"/>
                <a:satOff val="-1988"/>
                <a:lumOff val="-9999"/>
                <a:alphaOff val="0"/>
                <a:tint val="20000"/>
                <a:satMod val="180000"/>
                <a:lumMod val="98000"/>
              </a:schemeClr>
            </a:gs>
            <a:gs pos="40000">
              <a:schemeClr val="accent2">
                <a:hueOff val="10483529"/>
                <a:satOff val="-1988"/>
                <a:lumOff val="-9999"/>
                <a:alphaOff val="0"/>
                <a:tint val="30000"/>
                <a:satMod val="260000"/>
                <a:lumMod val="84000"/>
              </a:schemeClr>
            </a:gs>
            <a:gs pos="100000">
              <a:schemeClr val="accent2">
                <a:hueOff val="10483529"/>
                <a:satOff val="-1988"/>
                <a:lumOff val="-9999"/>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fr-FR" sz="2400" kern="1200" dirty="0"/>
            <a:t>LINGUISTIQUES</a:t>
          </a:r>
        </a:p>
        <a:p>
          <a:pPr marL="0" lvl="0" indent="0" algn="l" defTabSz="1066800">
            <a:lnSpc>
              <a:spcPct val="90000"/>
            </a:lnSpc>
            <a:spcBef>
              <a:spcPct val="0"/>
            </a:spcBef>
            <a:spcAft>
              <a:spcPct val="35000"/>
            </a:spcAft>
            <a:buNone/>
          </a:pPr>
          <a:r>
            <a:rPr lang="fr-FR" sz="1400" kern="1200" dirty="0"/>
            <a:t>-Améliorer les connaissances de lecteur</a:t>
          </a:r>
        </a:p>
        <a:p>
          <a:pPr marL="0" lvl="0" indent="0" algn="l" defTabSz="1066800">
            <a:lnSpc>
              <a:spcPct val="90000"/>
            </a:lnSpc>
            <a:spcBef>
              <a:spcPct val="0"/>
            </a:spcBef>
            <a:spcAft>
              <a:spcPct val="35000"/>
            </a:spcAft>
            <a:buNone/>
          </a:pPr>
          <a:r>
            <a:rPr lang="fr-FR" sz="1400" kern="1200" dirty="0"/>
            <a:t>-Enrichir le vocabulaire</a:t>
          </a:r>
        </a:p>
        <a:p>
          <a:pPr marL="0" lvl="0" indent="0" algn="l" defTabSz="1066800">
            <a:lnSpc>
              <a:spcPct val="90000"/>
            </a:lnSpc>
            <a:spcBef>
              <a:spcPct val="0"/>
            </a:spcBef>
            <a:spcAft>
              <a:spcPct val="35000"/>
            </a:spcAft>
            <a:buNone/>
          </a:pPr>
          <a:r>
            <a:rPr lang="fr-FR" sz="1400" kern="1200" dirty="0"/>
            <a:t>-Maitriser et fixer l’orthographe lexicale et grammaticale</a:t>
          </a:r>
        </a:p>
        <a:p>
          <a:pPr marL="0" lvl="0" indent="0" algn="l" defTabSz="1066800">
            <a:lnSpc>
              <a:spcPct val="90000"/>
            </a:lnSpc>
            <a:spcBef>
              <a:spcPct val="0"/>
            </a:spcBef>
            <a:spcAft>
              <a:spcPct val="35000"/>
            </a:spcAft>
            <a:buNone/>
          </a:pPr>
          <a:r>
            <a:rPr lang="fr-FR" sz="1400" kern="1200" dirty="0"/>
            <a:t>-Repérer et respecter la ponctuation</a:t>
          </a:r>
        </a:p>
        <a:p>
          <a:pPr marL="0" lvl="0" indent="0" algn="l" defTabSz="1066800">
            <a:lnSpc>
              <a:spcPct val="90000"/>
            </a:lnSpc>
            <a:spcBef>
              <a:spcPct val="0"/>
            </a:spcBef>
            <a:spcAft>
              <a:spcPct val="35000"/>
            </a:spcAft>
            <a:buNone/>
          </a:pPr>
          <a:r>
            <a:rPr lang="fr-FR" sz="1400" kern="1200" dirty="0"/>
            <a:t>-Respecter la segmentation des mots</a:t>
          </a:r>
        </a:p>
        <a:p>
          <a:pPr marL="0" lvl="0" indent="0" algn="l" defTabSz="1066800">
            <a:lnSpc>
              <a:spcPct val="90000"/>
            </a:lnSpc>
            <a:spcBef>
              <a:spcPct val="0"/>
            </a:spcBef>
            <a:spcAft>
              <a:spcPct val="35000"/>
            </a:spcAft>
            <a:buNone/>
          </a:pPr>
          <a:endParaRPr lang="fr-FR" sz="1400" kern="1200" dirty="0"/>
        </a:p>
        <a:p>
          <a:pPr marL="0" lvl="0" indent="0" algn="l" defTabSz="1066800">
            <a:lnSpc>
              <a:spcPct val="90000"/>
            </a:lnSpc>
            <a:spcBef>
              <a:spcPct val="0"/>
            </a:spcBef>
            <a:spcAft>
              <a:spcPct val="35000"/>
            </a:spcAft>
            <a:buNone/>
          </a:pPr>
          <a:endParaRPr lang="fr-FR" sz="1400" kern="1200" dirty="0"/>
        </a:p>
      </dsp:txBody>
      <dsp:txXfrm>
        <a:off x="258595" y="1273001"/>
        <a:ext cx="2403118" cy="31073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47C042-2C8A-4B47-A454-B2BB40FE9BAE}">
      <dsp:nvSpPr>
        <dsp:cNvPr id="0" name=""/>
        <dsp:cNvSpPr/>
      </dsp:nvSpPr>
      <dsp:spPr>
        <a:xfrm>
          <a:off x="3095466" y="1780511"/>
          <a:ext cx="1999125" cy="1919163"/>
        </a:xfrm>
        <a:prstGeom prst="ellipse">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fr-FR" sz="2300" kern="1200" dirty="0"/>
            <a:t>Pour bien copier il faut…</a:t>
          </a:r>
        </a:p>
      </dsp:txBody>
      <dsp:txXfrm>
        <a:off x="3388231" y="2061566"/>
        <a:ext cx="1413595" cy="1357053"/>
      </dsp:txXfrm>
    </dsp:sp>
    <dsp:sp modelId="{D782A461-1CCF-4BAB-BF19-A14CAE63C506}">
      <dsp:nvSpPr>
        <dsp:cNvPr id="0" name=""/>
        <dsp:cNvSpPr/>
      </dsp:nvSpPr>
      <dsp:spPr>
        <a:xfrm rot="16200000">
          <a:off x="3953714" y="1622061"/>
          <a:ext cx="282629" cy="34271"/>
        </a:xfrm>
        <a:custGeom>
          <a:avLst/>
          <a:gdLst/>
          <a:ahLst/>
          <a:cxnLst/>
          <a:rect l="0" t="0" r="0" b="0"/>
          <a:pathLst>
            <a:path>
              <a:moveTo>
                <a:pt x="0" y="17135"/>
              </a:moveTo>
              <a:lnTo>
                <a:pt x="282629" y="17135"/>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087963" y="1632131"/>
        <a:ext cx="14131" cy="14131"/>
      </dsp:txXfrm>
    </dsp:sp>
    <dsp:sp modelId="{E1F30E96-C57F-49F0-8A2D-0CE9805FAE23}">
      <dsp:nvSpPr>
        <dsp:cNvPr id="0" name=""/>
        <dsp:cNvSpPr/>
      </dsp:nvSpPr>
      <dsp:spPr>
        <a:xfrm>
          <a:off x="3132125" y="-59734"/>
          <a:ext cx="1925807" cy="1557616"/>
        </a:xfrm>
        <a:prstGeom prst="ellipse">
          <a:avLst/>
        </a:prstGeom>
        <a:gradFill rotWithShape="0">
          <a:gsLst>
            <a:gs pos="0">
              <a:schemeClr val="accent2">
                <a:hueOff val="0"/>
                <a:satOff val="0"/>
                <a:lumOff val="0"/>
                <a:alphaOff val="0"/>
                <a:tint val="20000"/>
                <a:satMod val="180000"/>
                <a:lumMod val="98000"/>
              </a:schemeClr>
            </a:gs>
            <a:gs pos="40000">
              <a:schemeClr val="accent2">
                <a:hueOff val="0"/>
                <a:satOff val="0"/>
                <a:lumOff val="0"/>
                <a:alphaOff val="0"/>
                <a:tint val="30000"/>
                <a:satMod val="260000"/>
                <a:lumMod val="84000"/>
              </a:schemeClr>
            </a:gs>
            <a:gs pos="100000">
              <a:schemeClr val="accent2">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dirty="0"/>
            <a:t>Mémoriser un maximum d’informations en un </a:t>
          </a:r>
          <a:r>
            <a:rPr lang="fr-FR" sz="1400" kern="1200" dirty="0"/>
            <a:t>coup</a:t>
          </a:r>
          <a:r>
            <a:rPr lang="fr-FR" sz="1300" kern="1200" dirty="0"/>
            <a:t> d’œil.</a:t>
          </a:r>
        </a:p>
      </dsp:txBody>
      <dsp:txXfrm>
        <a:off x="3414153" y="168374"/>
        <a:ext cx="1361751" cy="1101400"/>
      </dsp:txXfrm>
    </dsp:sp>
    <dsp:sp modelId="{04BB000B-FE8D-48C5-BFDB-0AEAF577A467}">
      <dsp:nvSpPr>
        <dsp:cNvPr id="0" name=""/>
        <dsp:cNvSpPr/>
      </dsp:nvSpPr>
      <dsp:spPr>
        <a:xfrm rot="19800000">
          <a:off x="4944821" y="2203049"/>
          <a:ext cx="101430" cy="34271"/>
        </a:xfrm>
        <a:custGeom>
          <a:avLst/>
          <a:gdLst/>
          <a:ahLst/>
          <a:cxnLst/>
          <a:rect l="0" t="0" r="0" b="0"/>
          <a:pathLst>
            <a:path>
              <a:moveTo>
                <a:pt x="0" y="17135"/>
              </a:moveTo>
              <a:lnTo>
                <a:pt x="101430" y="17135"/>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993001" y="2217649"/>
        <a:ext cx="5071" cy="5071"/>
      </dsp:txXfrm>
    </dsp:sp>
    <dsp:sp modelId="{B02F2FC0-5097-4944-8116-4EF883634A2C}">
      <dsp:nvSpPr>
        <dsp:cNvPr id="0" name=""/>
        <dsp:cNvSpPr/>
      </dsp:nvSpPr>
      <dsp:spPr>
        <a:xfrm>
          <a:off x="4872499" y="899058"/>
          <a:ext cx="1945569" cy="1661050"/>
        </a:xfrm>
        <a:prstGeom prst="ellipse">
          <a:avLst/>
        </a:prstGeom>
        <a:gradFill rotWithShape="0">
          <a:gsLst>
            <a:gs pos="0">
              <a:schemeClr val="accent2">
                <a:hueOff val="2096706"/>
                <a:satOff val="-398"/>
                <a:lumOff val="-2000"/>
                <a:alphaOff val="0"/>
                <a:tint val="20000"/>
                <a:satMod val="180000"/>
                <a:lumMod val="98000"/>
              </a:schemeClr>
            </a:gs>
            <a:gs pos="40000">
              <a:schemeClr val="accent2">
                <a:hueOff val="2096706"/>
                <a:satOff val="-398"/>
                <a:lumOff val="-2000"/>
                <a:alphaOff val="0"/>
                <a:tint val="30000"/>
                <a:satMod val="260000"/>
                <a:lumMod val="84000"/>
              </a:schemeClr>
            </a:gs>
            <a:gs pos="100000">
              <a:schemeClr val="accent2">
                <a:hueOff val="2096706"/>
                <a:satOff val="-398"/>
                <a:lumOff val="-200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dirty="0"/>
            <a:t>Lire le mot les phrases le texte avant de le copier.</a:t>
          </a:r>
        </a:p>
      </dsp:txBody>
      <dsp:txXfrm>
        <a:off x="5157421" y="1142313"/>
        <a:ext cx="1375725" cy="1174540"/>
      </dsp:txXfrm>
    </dsp:sp>
    <dsp:sp modelId="{2F9184A9-6F89-4B3D-B4CB-F4FE9A0FE31A}">
      <dsp:nvSpPr>
        <dsp:cNvPr id="0" name=""/>
        <dsp:cNvSpPr/>
      </dsp:nvSpPr>
      <dsp:spPr>
        <a:xfrm rot="1800000">
          <a:off x="4944677" y="3243402"/>
          <a:ext cx="103577" cy="34271"/>
        </a:xfrm>
        <a:custGeom>
          <a:avLst/>
          <a:gdLst/>
          <a:ahLst/>
          <a:cxnLst/>
          <a:rect l="0" t="0" r="0" b="0"/>
          <a:pathLst>
            <a:path>
              <a:moveTo>
                <a:pt x="0" y="17135"/>
              </a:moveTo>
              <a:lnTo>
                <a:pt x="103577" y="17135"/>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993876" y="3257948"/>
        <a:ext cx="5178" cy="5178"/>
      </dsp:txXfrm>
    </dsp:sp>
    <dsp:sp modelId="{DAC27F3D-D930-4E7A-8775-E6E3D2EC198C}">
      <dsp:nvSpPr>
        <dsp:cNvPr id="0" name=""/>
        <dsp:cNvSpPr/>
      </dsp:nvSpPr>
      <dsp:spPr>
        <a:xfrm>
          <a:off x="4914793" y="2828619"/>
          <a:ext cx="1860980" cy="1843966"/>
        </a:xfrm>
        <a:prstGeom prst="ellipse">
          <a:avLst/>
        </a:prstGeom>
        <a:gradFill rotWithShape="0">
          <a:gsLst>
            <a:gs pos="0">
              <a:schemeClr val="accent2">
                <a:hueOff val="4193411"/>
                <a:satOff val="-795"/>
                <a:lumOff val="-4000"/>
                <a:alphaOff val="0"/>
                <a:tint val="20000"/>
                <a:satMod val="180000"/>
                <a:lumMod val="98000"/>
              </a:schemeClr>
            </a:gs>
            <a:gs pos="40000">
              <a:schemeClr val="accent2">
                <a:hueOff val="4193411"/>
                <a:satOff val="-795"/>
                <a:lumOff val="-4000"/>
                <a:alphaOff val="0"/>
                <a:tint val="30000"/>
                <a:satMod val="260000"/>
                <a:lumMod val="84000"/>
              </a:schemeClr>
            </a:gs>
            <a:gs pos="100000">
              <a:schemeClr val="accent2">
                <a:hueOff val="4193411"/>
                <a:satOff val="-795"/>
                <a:lumOff val="-400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dirty="0"/>
            <a:t>Copier vite et bien et écrire lisiblement.</a:t>
          </a:r>
        </a:p>
      </dsp:txBody>
      <dsp:txXfrm>
        <a:off x="5187327" y="3098662"/>
        <a:ext cx="1315912" cy="1303880"/>
      </dsp:txXfrm>
    </dsp:sp>
    <dsp:sp modelId="{C319C262-BF4A-4331-9031-520012BFA064}">
      <dsp:nvSpPr>
        <dsp:cNvPr id="0" name=""/>
        <dsp:cNvSpPr/>
      </dsp:nvSpPr>
      <dsp:spPr>
        <a:xfrm rot="5400000">
          <a:off x="4033021" y="3744547"/>
          <a:ext cx="124016" cy="34271"/>
        </a:xfrm>
        <a:custGeom>
          <a:avLst/>
          <a:gdLst/>
          <a:ahLst/>
          <a:cxnLst/>
          <a:rect l="0" t="0" r="0" b="0"/>
          <a:pathLst>
            <a:path>
              <a:moveTo>
                <a:pt x="0" y="17135"/>
              </a:moveTo>
              <a:lnTo>
                <a:pt x="124016" y="17135"/>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091929" y="3758582"/>
        <a:ext cx="6200" cy="6200"/>
      </dsp:txXfrm>
    </dsp:sp>
    <dsp:sp modelId="{2C1559F5-C3C9-4545-A2CD-6DF95A959B73}">
      <dsp:nvSpPr>
        <dsp:cNvPr id="0" name=""/>
        <dsp:cNvSpPr/>
      </dsp:nvSpPr>
      <dsp:spPr>
        <a:xfrm>
          <a:off x="3144606" y="3823691"/>
          <a:ext cx="1900845" cy="1874843"/>
        </a:xfrm>
        <a:prstGeom prst="ellipse">
          <a:avLst/>
        </a:prstGeom>
        <a:gradFill rotWithShape="0">
          <a:gsLst>
            <a:gs pos="0">
              <a:schemeClr val="accent2">
                <a:hueOff val="6290117"/>
                <a:satOff val="-1193"/>
                <a:lumOff val="-5999"/>
                <a:alphaOff val="0"/>
                <a:tint val="20000"/>
                <a:satMod val="180000"/>
                <a:lumMod val="98000"/>
              </a:schemeClr>
            </a:gs>
            <a:gs pos="40000">
              <a:schemeClr val="accent2">
                <a:hueOff val="6290117"/>
                <a:satOff val="-1193"/>
                <a:lumOff val="-5999"/>
                <a:alphaOff val="0"/>
                <a:tint val="30000"/>
                <a:satMod val="260000"/>
                <a:lumMod val="84000"/>
              </a:schemeClr>
            </a:gs>
            <a:gs pos="100000">
              <a:schemeClr val="accent2">
                <a:hueOff val="6290117"/>
                <a:satOff val="-1193"/>
                <a:lumOff val="-5999"/>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dirty="0"/>
            <a:t>Relire avec précisions. </a:t>
          </a:r>
        </a:p>
      </dsp:txBody>
      <dsp:txXfrm>
        <a:off x="3422978" y="4098255"/>
        <a:ext cx="1344101" cy="1325715"/>
      </dsp:txXfrm>
    </dsp:sp>
    <dsp:sp modelId="{B4381546-0155-4A54-AF56-B4959C481F29}">
      <dsp:nvSpPr>
        <dsp:cNvPr id="0" name=""/>
        <dsp:cNvSpPr/>
      </dsp:nvSpPr>
      <dsp:spPr>
        <a:xfrm rot="9000000">
          <a:off x="3096213" y="3255618"/>
          <a:ext cx="152440" cy="34271"/>
        </a:xfrm>
        <a:custGeom>
          <a:avLst/>
          <a:gdLst/>
          <a:ahLst/>
          <a:cxnLst/>
          <a:rect l="0" t="0" r="0" b="0"/>
          <a:pathLst>
            <a:path>
              <a:moveTo>
                <a:pt x="0" y="17135"/>
              </a:moveTo>
              <a:lnTo>
                <a:pt x="152440" y="17135"/>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3168623" y="3268942"/>
        <a:ext cx="7622" cy="7622"/>
      </dsp:txXfrm>
    </dsp:sp>
    <dsp:sp modelId="{7BCC819F-B134-468D-A853-C4DC8319B097}">
      <dsp:nvSpPr>
        <dsp:cNvPr id="0" name=""/>
        <dsp:cNvSpPr/>
      </dsp:nvSpPr>
      <dsp:spPr>
        <a:xfrm>
          <a:off x="1446116" y="2922049"/>
          <a:ext cx="1797317" cy="1657107"/>
        </a:xfrm>
        <a:prstGeom prst="ellipse">
          <a:avLst/>
        </a:prstGeom>
        <a:gradFill rotWithShape="0">
          <a:gsLst>
            <a:gs pos="0">
              <a:schemeClr val="accent2">
                <a:hueOff val="8386823"/>
                <a:satOff val="-1590"/>
                <a:lumOff val="-7999"/>
                <a:alphaOff val="0"/>
                <a:tint val="20000"/>
                <a:satMod val="180000"/>
                <a:lumMod val="98000"/>
              </a:schemeClr>
            </a:gs>
            <a:gs pos="40000">
              <a:schemeClr val="accent2">
                <a:hueOff val="8386823"/>
                <a:satOff val="-1590"/>
                <a:lumOff val="-7999"/>
                <a:alphaOff val="0"/>
                <a:tint val="30000"/>
                <a:satMod val="260000"/>
                <a:lumMod val="84000"/>
              </a:schemeClr>
            </a:gs>
            <a:gs pos="100000">
              <a:schemeClr val="accent2">
                <a:hueOff val="8386823"/>
                <a:satOff val="-1590"/>
                <a:lumOff val="-7999"/>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Mémoriser </a:t>
          </a:r>
          <a:r>
            <a:rPr lang="fr-FR" sz="1400" kern="1200" dirty="0"/>
            <a:t>l’orthographe</a:t>
          </a:r>
          <a:r>
            <a:rPr lang="fr-FR" sz="1200" kern="1200" dirty="0"/>
            <a:t> des mots.</a:t>
          </a:r>
        </a:p>
      </dsp:txBody>
      <dsp:txXfrm>
        <a:off x="1709327" y="3164727"/>
        <a:ext cx="1270895" cy="1171751"/>
      </dsp:txXfrm>
    </dsp:sp>
    <dsp:sp modelId="{EAE58744-27A3-4E05-AEB6-D7625647DEC6}">
      <dsp:nvSpPr>
        <dsp:cNvPr id="0" name=""/>
        <dsp:cNvSpPr/>
      </dsp:nvSpPr>
      <dsp:spPr>
        <a:xfrm rot="12600000">
          <a:off x="3191215" y="2215752"/>
          <a:ext cx="50618" cy="34271"/>
        </a:xfrm>
        <a:custGeom>
          <a:avLst/>
          <a:gdLst/>
          <a:ahLst/>
          <a:cxnLst/>
          <a:rect l="0" t="0" r="0" b="0"/>
          <a:pathLst>
            <a:path>
              <a:moveTo>
                <a:pt x="0" y="17135"/>
              </a:moveTo>
              <a:lnTo>
                <a:pt x="50618" y="17135"/>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3215259" y="2231622"/>
        <a:ext cx="2530" cy="2530"/>
      </dsp:txXfrm>
    </dsp:sp>
    <dsp:sp modelId="{78250143-15D7-4C8F-B712-92556214CA05}">
      <dsp:nvSpPr>
        <dsp:cNvPr id="0" name=""/>
        <dsp:cNvSpPr/>
      </dsp:nvSpPr>
      <dsp:spPr>
        <a:xfrm>
          <a:off x="1335331" y="820407"/>
          <a:ext cx="2018887" cy="1818352"/>
        </a:xfrm>
        <a:prstGeom prst="ellipse">
          <a:avLst/>
        </a:prstGeom>
        <a:gradFill rotWithShape="0">
          <a:gsLst>
            <a:gs pos="0">
              <a:schemeClr val="accent2">
                <a:hueOff val="10483529"/>
                <a:satOff val="-1988"/>
                <a:lumOff val="-9999"/>
                <a:alphaOff val="0"/>
                <a:tint val="20000"/>
                <a:satMod val="180000"/>
                <a:lumMod val="98000"/>
              </a:schemeClr>
            </a:gs>
            <a:gs pos="40000">
              <a:schemeClr val="accent2">
                <a:hueOff val="10483529"/>
                <a:satOff val="-1988"/>
                <a:lumOff val="-9999"/>
                <a:alphaOff val="0"/>
                <a:tint val="30000"/>
                <a:satMod val="260000"/>
                <a:lumMod val="84000"/>
              </a:schemeClr>
            </a:gs>
            <a:gs pos="100000">
              <a:schemeClr val="accent2">
                <a:hueOff val="10483529"/>
                <a:satOff val="-1988"/>
                <a:lumOff val="-9999"/>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t>Penser à respecter l’orthographe, la ponctuation, les majuscules, la présentation du texte.</a:t>
          </a:r>
        </a:p>
      </dsp:txBody>
      <dsp:txXfrm>
        <a:off x="1630990" y="1086698"/>
        <a:ext cx="1427569" cy="128577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02AC29A1-706B-4D1D-BA24-0B2289D28288}" type="datetimeFigureOut">
              <a:rPr lang="fr-FR" smtClean="0"/>
              <a:t>23/09/2021</a:t>
            </a:fld>
            <a:endParaRPr lang="fr-FR"/>
          </a:p>
        </p:txBody>
      </p:sp>
      <p:sp>
        <p:nvSpPr>
          <p:cNvPr id="4" name="Espace réservé du pied de page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49862241-A9BD-483E-B300-6AC67A29CE99}" type="slidenum">
              <a:rPr lang="fr-FR" smtClean="0"/>
              <a:t>‹N°›</a:t>
            </a:fld>
            <a:endParaRPr lang="fr-FR"/>
          </a:p>
        </p:txBody>
      </p:sp>
    </p:spTree>
    <p:extLst>
      <p:ext uri="{BB962C8B-B14F-4D97-AF65-F5344CB8AC3E}">
        <p14:creationId xmlns:p14="http://schemas.microsoft.com/office/powerpoint/2010/main" val="116160414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93DB41C2-FD3D-4DCF-92FC-4020C4324D79}" type="datetimeFigureOut">
              <a:rPr lang="fr-FR" smtClean="0"/>
              <a:t>23/09/2021</a:t>
            </a:fld>
            <a:endParaRPr lang="fr-FR"/>
          </a:p>
        </p:txBody>
      </p:sp>
      <p:sp>
        <p:nvSpPr>
          <p:cNvPr id="4" name="Espace réservé de l'image des diapositives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2B480579-7AF4-4FE6-9ACD-5B19AC951A66}" type="slidenum">
              <a:rPr lang="fr-FR" smtClean="0"/>
              <a:t>‹N°›</a:t>
            </a:fld>
            <a:endParaRPr lang="fr-FR"/>
          </a:p>
        </p:txBody>
      </p:sp>
    </p:spTree>
    <p:extLst>
      <p:ext uri="{BB962C8B-B14F-4D97-AF65-F5344CB8AC3E}">
        <p14:creationId xmlns:p14="http://schemas.microsoft.com/office/powerpoint/2010/main" val="371078788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486776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a:effectLst/>
              </a:rPr>
              <a:t>La copie</a:t>
            </a:r>
            <a:r>
              <a:rPr lang="fr-FR" b="1" dirty="0">
                <a:effectLst/>
              </a:rPr>
              <a:t> apparaît comme la première activité d’écriture pour les élèves de CP, en incluant le fait de copier une consigne, copier les devoirs…</a:t>
            </a:r>
            <a:r>
              <a:rPr lang="fr-FR" dirty="0">
                <a:effectLst/>
              </a:rPr>
              <a:t> Elle vise à entraîner les élèves aux gestes d’écriture (calligraphie) et/ou à l’orthographe.</a:t>
            </a:r>
          </a:p>
          <a:p>
            <a:r>
              <a:rPr lang="fr-FR" b="1" u="sng" dirty="0">
                <a:effectLst/>
              </a:rPr>
              <a:t>La production écrite</a:t>
            </a:r>
            <a:r>
              <a:rPr lang="fr-FR" dirty="0">
                <a:effectLst/>
              </a:rPr>
              <a:t> est également une des activités principales pratiquées en CP. Il existe trois formes de production d’écrits en CP :</a:t>
            </a:r>
          </a:p>
          <a:p>
            <a:r>
              <a:rPr lang="fr-FR" b="1" dirty="0">
                <a:effectLst/>
              </a:rPr>
              <a:t>demander aux élèves d’écrire une phrase en les laissant choisir les mots qu’ils souhaitent utiliser :</a:t>
            </a:r>
            <a:r>
              <a:rPr lang="fr-FR" dirty="0">
                <a:effectLst/>
              </a:rPr>
              <a:t> 25 minutes en moyenne par semaine (avec une forte variabilité, de quelques minutes à près d’une heure) ;</a:t>
            </a:r>
          </a:p>
          <a:p>
            <a:r>
              <a:rPr lang="fr-FR" b="1" dirty="0">
                <a:effectLst/>
              </a:rPr>
              <a:t>fournir aux élèves des mots ou syllabes qu’ils doivent combiner :</a:t>
            </a:r>
            <a:r>
              <a:rPr lang="fr-FR" dirty="0">
                <a:effectLst/>
              </a:rPr>
              <a:t> 12 minutes en moyenne par semaine (10 % des classes ne le pratiquent jamais) ;</a:t>
            </a:r>
          </a:p>
          <a:p>
            <a:r>
              <a:rPr lang="fr-FR" b="1" dirty="0">
                <a:effectLst/>
              </a:rPr>
              <a:t>pratiquer la dictée à l’adulte</a:t>
            </a:r>
            <a:r>
              <a:rPr lang="fr-FR" dirty="0">
                <a:effectLst/>
              </a:rPr>
              <a:t> (les élèves dictent, individuellement ou collectivement, une phrase construite à l’enseignant, qui l’écrit) : moins de 2 minutes par semaine en moyenne (30 % des classes ne la pratiquent jamais alors que les programmes scolaires précisent qu’ « au CP, […] l’aide apportée par la dictée à l’adulte reste indispensable pour nombre d’élèves »).</a:t>
            </a:r>
          </a:p>
          <a:p>
            <a:r>
              <a:rPr lang="fr-FR" b="1" u="sng" dirty="0">
                <a:effectLst/>
              </a:rPr>
              <a:t>La dictée</a:t>
            </a:r>
            <a:r>
              <a:rPr lang="fr-FR" b="1" dirty="0">
                <a:effectLst/>
              </a:rPr>
              <a:t>,</a:t>
            </a:r>
            <a:r>
              <a:rPr lang="fr-FR" dirty="0">
                <a:effectLst/>
              </a:rPr>
              <a:t> </a:t>
            </a:r>
            <a:r>
              <a:rPr lang="fr-FR" b="1" dirty="0">
                <a:effectLst/>
              </a:rPr>
              <a:t>à l’entrée au CP, consiste principalement en une dictée de syllabes ou de mots, voire de phrases à partir du milieu de l’année.</a:t>
            </a:r>
            <a:r>
              <a:rPr lang="fr-FR" dirty="0">
                <a:effectLst/>
              </a:rPr>
              <a:t> Le temps moyen accordé à la dictée est de 23 minutes par semaine, cela pouvant largement varier selon les enseignants, de 3 minutes (pour les classes qui y passent le moins de temps) à 54 minutes (pour les classes qui y passent le plus de temps).</a:t>
            </a:r>
          </a:p>
          <a:p>
            <a:r>
              <a:rPr lang="fr-FR" b="1" u="sng" dirty="0">
                <a:effectLst/>
              </a:rPr>
              <a:t>Le travail du geste d’écriture</a:t>
            </a:r>
            <a:r>
              <a:rPr lang="fr-FR" dirty="0">
                <a:effectLst/>
              </a:rPr>
              <a:t> (calligraphie)</a:t>
            </a:r>
            <a:r>
              <a:rPr lang="fr-FR" b="1" dirty="0">
                <a:effectLst/>
              </a:rPr>
              <a:t> occupe, au CP, 16 minutes du temps hebdomadaire en moyenne</a:t>
            </a:r>
            <a:r>
              <a:rPr lang="fr-FR" dirty="0">
                <a:effectLst/>
              </a:rPr>
              <a:t>, avec, une nouvelle fois, une très forte variabilité (de quelques minutes à près d’une heure). Le temps consacré diminue fortement au cours de l’année : 26 minutes en moyenne en novembre, seulement 8 minutes en mai : la moitié des enseignants ne la travaillent plus spécifiquement à cette période.</a:t>
            </a:r>
          </a:p>
          <a:p>
            <a:r>
              <a:rPr lang="fr-FR" b="1" dirty="0">
                <a:effectLst/>
              </a:rPr>
              <a:t>Les enseignants de CP passent, en moyenne, seulement 6 minutes par semaine sur le</a:t>
            </a:r>
            <a:r>
              <a:rPr lang="fr-FR" dirty="0">
                <a:effectLst/>
              </a:rPr>
              <a:t> </a:t>
            </a:r>
            <a:r>
              <a:rPr lang="fr-FR" b="1" u="sng" dirty="0">
                <a:effectLst/>
              </a:rPr>
              <a:t>travail de préparation à l’écrit</a:t>
            </a:r>
            <a:r>
              <a:rPr lang="fr-FR" dirty="0">
                <a:effectLst/>
              </a:rPr>
              <a:t>. Le temps accordé à la </a:t>
            </a:r>
            <a:r>
              <a:rPr lang="fr-FR" b="1" u="sng" dirty="0">
                <a:effectLst/>
              </a:rPr>
              <a:t>révision des productions écrites</a:t>
            </a:r>
            <a:r>
              <a:rPr lang="fr-FR" b="1" dirty="0">
                <a:effectLst/>
              </a:rPr>
              <a:t> </a:t>
            </a:r>
            <a:r>
              <a:rPr lang="fr-FR" dirty="0">
                <a:effectLst/>
              </a:rPr>
              <a:t>des élèves est, quant à lui, de 10 minutes par semaine en moyenne.</a:t>
            </a:r>
          </a:p>
          <a:p>
            <a:endParaRPr lang="fr-FR" dirty="0"/>
          </a:p>
        </p:txBody>
      </p:sp>
    </p:spTree>
    <p:extLst>
      <p:ext uri="{BB962C8B-B14F-4D97-AF65-F5344CB8AC3E}">
        <p14:creationId xmlns:p14="http://schemas.microsoft.com/office/powerpoint/2010/main" val="3100365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Acticités cognitives en lien avec le sens à développer car elle est source de difficultés copier s’apprend</a:t>
            </a:r>
          </a:p>
          <a:p>
            <a:r>
              <a:rPr lang="fr-FR" dirty="0"/>
              <a:t>Objectifs</a:t>
            </a:r>
          </a:p>
          <a:p>
            <a:r>
              <a:rPr lang="fr-FR" dirty="0"/>
              <a:t>dépasser la copie lettre à lettre</a:t>
            </a:r>
          </a:p>
          <a:p>
            <a:r>
              <a:rPr lang="fr-FR" dirty="0"/>
              <a:t>Développer les stratégies de copie L’attention la concentration</a:t>
            </a:r>
          </a:p>
          <a:p>
            <a:r>
              <a:rPr lang="fr-FR" dirty="0"/>
              <a:t>Accélérer le rythme de la copie</a:t>
            </a:r>
          </a:p>
          <a:p>
            <a:r>
              <a:rPr lang="fr-FR" dirty="0"/>
              <a:t>Maitriser l’orthographe</a:t>
            </a:r>
          </a:p>
          <a:p>
            <a:r>
              <a:rPr lang="fr-FR" dirty="0"/>
              <a:t>Enrichir son vocabulaire</a:t>
            </a:r>
          </a:p>
          <a:p>
            <a:r>
              <a:rPr lang="fr-FR" dirty="0"/>
              <a:t>Porter attention aux relations des mots entre eux attention partagée</a:t>
            </a:r>
          </a:p>
          <a:p>
            <a:r>
              <a:rPr lang="fr-FR" dirty="0"/>
              <a:t>Développer une attitude métacognitive noter les stratégies les difficultés revenir sur la tâche </a:t>
            </a:r>
          </a:p>
          <a:p>
            <a:r>
              <a:rPr lang="fr-FR" dirty="0"/>
              <a:t>Développer la concentration varier la quantité de mots à copier la présence de mots proches</a:t>
            </a:r>
          </a:p>
        </p:txBody>
      </p:sp>
    </p:spTree>
    <p:extLst>
      <p:ext uri="{BB962C8B-B14F-4D97-AF65-F5344CB8AC3E}">
        <p14:creationId xmlns:p14="http://schemas.microsoft.com/office/powerpoint/2010/main" val="3729296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a:solidFill>
                  <a:schemeClr val="tx1"/>
                </a:solidFill>
                <a:effectLst/>
                <a:latin typeface="+mn-lt"/>
                <a:ea typeface="+mn-ea"/>
                <a:cs typeface="+mn-cs"/>
              </a:rPr>
              <a:t>Planification</a:t>
            </a:r>
            <a:endParaRPr lang="fr-FR" sz="11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fr-FR" sz="11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Identifier le nombre total de mots.</a:t>
            </a:r>
            <a:endParaRPr lang="fr-FR" sz="105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Identifier les mots à retrouver dans sa mémoire.</a:t>
            </a:r>
            <a:endParaRPr lang="fr-FR" sz="105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Repérer les mots inconnus, faire le lien avec la conscience phonologique (recherche des syllabes), échanger avec les élèves, à l’oral (en petits groupes)</a:t>
            </a:r>
            <a:endParaRPr lang="fr-FR" sz="105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fr-FR" sz="105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Enlever le modèle et le placer derrière le tableau, dans le couloir, à distance</a:t>
            </a:r>
            <a:endParaRPr lang="fr-FR" sz="105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fr-FR" sz="105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Demander aux élèves d’écrire le mot, le groupe de mots ou la  phrase et de noter le nombre de fois où ils ont dû se lever pour aller voir le modèle.</a:t>
            </a:r>
            <a:endParaRPr lang="fr-FR" sz="105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fr-FR" sz="105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Vérification collective </a:t>
            </a:r>
            <a:endParaRPr lang="fr-FR" sz="11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fr-FR" sz="11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Echanges sur les stratégies : « Comment avez-vous fait ? » : recherche en mémoire, consciences phonologique, phonémique, morphologique. Epellation des mots non appris et sans correspondance graphophonologique.</a:t>
            </a:r>
            <a:endParaRPr lang="fr-FR" sz="105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Progression</a:t>
            </a:r>
            <a:endParaRPr lang="fr-FR" sz="105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Augmenter progressivement la longueur du mot, le nombre de mots…pour que les élèves expérimentent  les obstacles, éprouvent leurs stratégies.</a:t>
            </a:r>
            <a:endParaRPr lang="fr-FR" sz="105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Utiliser des mots en correspondance avec les phonèmes étudiés en classe.</a:t>
            </a:r>
            <a:endParaRPr lang="fr-FR" sz="105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a:t>
            </a:r>
            <a:endParaRPr lang="fr-FR" sz="11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Le travail de copie permet la mémorisation orthographique</a:t>
            </a:r>
            <a:endParaRPr lang="fr-FR" sz="105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Réactiver les mots copiés, dans d’autres séances de copie afin de ne pas solliciter uniquement la mémoire de travail mais aussi la mémoire à long terme.</a:t>
            </a:r>
            <a:endParaRPr lang="fr-FR" sz="105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Un mot doit être rencontré en moyenne 7 fois pour être mémorisé</a:t>
            </a:r>
            <a:r>
              <a:rPr lang="fr-FR" sz="1200" kern="1200" dirty="0">
                <a:solidFill>
                  <a:schemeClr val="tx1"/>
                </a:solidFill>
                <a:effectLst/>
                <a:latin typeface="+mn-lt"/>
                <a:ea typeface="+mn-ea"/>
                <a:cs typeface="+mn-cs"/>
              </a:rPr>
              <a:t>.</a:t>
            </a:r>
            <a:endParaRPr lang="fr-FR" sz="1050" kern="1200" dirty="0">
              <a:solidFill>
                <a:schemeClr val="tx1"/>
              </a:solidFill>
              <a:effectLst/>
              <a:latin typeface="+mn-lt"/>
              <a:ea typeface="+mn-ea"/>
              <a:cs typeface="+mn-cs"/>
            </a:endParaRPr>
          </a:p>
          <a:p>
            <a:endParaRPr lang="fr-FR" dirty="0"/>
          </a:p>
        </p:txBody>
      </p:sp>
    </p:spTree>
    <p:extLst>
      <p:ext uri="{BB962C8B-B14F-4D97-AF65-F5344CB8AC3E}">
        <p14:creationId xmlns:p14="http://schemas.microsoft.com/office/powerpoint/2010/main" val="1530680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En général, le lecteur expert décode correctement et rapidement la phrase à copier et la mémorise en entier alors que l’apprenti-lecteur lit plus lentement et donc encode moins de mots.  Sa copie est  donc beaucoup plus couteuse, plus lente et peut comporter plus d’erreurs.</a:t>
            </a:r>
          </a:p>
          <a:p>
            <a:r>
              <a:rPr lang="fr-FR" sz="1200" b="1" kern="1200" dirty="0">
                <a:solidFill>
                  <a:schemeClr val="tx1"/>
                </a:solidFill>
                <a:effectLst/>
                <a:latin typeface="+mn-lt"/>
                <a:ea typeface="+mn-ea"/>
                <a:cs typeface="+mn-cs"/>
              </a:rPr>
              <a:t>La mémorisation pourra  mieux s'exercer si ce qui est à copier est éloigné. </a:t>
            </a:r>
          </a:p>
          <a:p>
            <a:endParaRPr lang="fr-FR" dirty="0"/>
          </a:p>
        </p:txBody>
      </p:sp>
    </p:spTree>
    <p:extLst>
      <p:ext uri="{BB962C8B-B14F-4D97-AF65-F5344CB8AC3E}">
        <p14:creationId xmlns:p14="http://schemas.microsoft.com/office/powerpoint/2010/main" val="1053052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Le mot, le groupe de mots ou la phrase à copier est sous les yeux des élèves.</a:t>
            </a:r>
          </a:p>
          <a:p>
            <a:r>
              <a:rPr lang="fr-FR" sz="1200" b="1" kern="1200" dirty="0">
                <a:solidFill>
                  <a:schemeClr val="tx1"/>
                </a:solidFill>
                <a:effectLst/>
                <a:latin typeface="+mn-lt"/>
                <a:ea typeface="+mn-ea"/>
                <a:cs typeface="+mn-cs"/>
              </a:rPr>
              <a:t>Avant la tâche, le temps de planification est essentiel.</a:t>
            </a:r>
          </a:p>
          <a:p>
            <a:r>
              <a:rPr lang="fr-FR" sz="1200" b="1" kern="1200" dirty="0">
                <a:solidFill>
                  <a:schemeClr val="tx1"/>
                </a:solidFill>
                <a:effectLst/>
                <a:latin typeface="+mn-lt"/>
                <a:ea typeface="+mn-ea"/>
                <a:cs typeface="+mn-cs"/>
              </a:rPr>
              <a:t>Collectivement, l'enseignant fait émerger collectivement les stratégies de copie</a:t>
            </a:r>
          </a:p>
          <a:p>
            <a:r>
              <a:rPr lang="fr-FR" sz="1200" b="1" kern="1200" dirty="0">
                <a:solidFill>
                  <a:schemeClr val="tx1"/>
                </a:solidFill>
                <a:effectLst/>
                <a:latin typeface="+mn-lt"/>
                <a:ea typeface="+mn-ea"/>
                <a:cs typeface="+mn-cs"/>
              </a:rPr>
              <a:t>Etape 1 : Faire émerger  les stratégies de copie</a:t>
            </a:r>
            <a:endParaRPr lang="fr-FR" b="1" dirty="0"/>
          </a:p>
          <a:p>
            <a:r>
              <a:rPr lang="fr-FR" b="1" dirty="0"/>
              <a:t>Par son questionnement, l'enseignant permet à l'élève de réfléchir sur les stratégies de copie et de définir les critères à prendre en compte pour bien copier (rappel des séances précédentes grâce à un affichage commun) : </a:t>
            </a:r>
          </a:p>
          <a:p>
            <a:r>
              <a:rPr lang="fr-FR" b="1" dirty="0"/>
              <a:t>- lire les mots ou la phrase ; </a:t>
            </a:r>
            <a:br>
              <a:rPr lang="fr-FR" b="1" dirty="0"/>
            </a:br>
            <a:endParaRPr lang="fr-FR" b="1" dirty="0"/>
          </a:p>
          <a:p>
            <a:r>
              <a:rPr lang="fr-FR" b="1" dirty="0"/>
              <a:t>- identifier le nombre total de mots ;</a:t>
            </a:r>
            <a:br>
              <a:rPr lang="fr-FR" b="1" dirty="0"/>
            </a:br>
            <a:endParaRPr lang="fr-FR" b="1" dirty="0"/>
          </a:p>
          <a:p>
            <a:r>
              <a:rPr lang="fr-FR" b="1" dirty="0"/>
              <a:t>- différencier les mots connus (à retrouver dans sa mémoire) et les mots inconnus ("100% déchiffrable" pour lesquels on s'appuie sur les syllabes étudiées). </a:t>
            </a:r>
            <a:r>
              <a:rPr lang="fr-FR" sz="1200" b="1" i="1" kern="1200" dirty="0">
                <a:solidFill>
                  <a:schemeClr val="tx1"/>
                </a:solidFill>
                <a:effectLst/>
                <a:latin typeface="+mn-lt"/>
                <a:ea typeface="+mn-ea"/>
                <a:cs typeface="+mn-cs"/>
              </a:rPr>
              <a:t>"Comment fais-tu pour copier un mot ? Que regardes-tu ? La première lettre ? La première syllabe ? Une partie du mot (le morphème) ? Le mot entier ?"</a:t>
            </a:r>
            <a:endParaRPr lang="fr-FR" b="1" dirty="0"/>
          </a:p>
          <a:p>
            <a:br>
              <a:rPr lang="fr-FR" b="1" dirty="0"/>
            </a:br>
            <a:endParaRPr lang="fr-FR" b="1" dirty="0"/>
          </a:p>
          <a:p>
            <a:r>
              <a:rPr lang="fr-FR" sz="1200" b="1" kern="1200" dirty="0">
                <a:solidFill>
                  <a:schemeClr val="tx1"/>
                </a:solidFill>
                <a:effectLst/>
                <a:latin typeface="+mn-lt"/>
                <a:ea typeface="+mn-ea"/>
                <a:cs typeface="+mn-cs"/>
              </a:rPr>
              <a:t>Etape 2 : Recueil des représentations des élèves </a:t>
            </a:r>
            <a:br>
              <a:rPr lang="fr-FR" sz="1200" b="1" kern="1200" dirty="0">
                <a:solidFill>
                  <a:schemeClr val="tx1"/>
                </a:solidFill>
                <a:effectLst/>
                <a:latin typeface="+mn-lt"/>
                <a:ea typeface="+mn-ea"/>
                <a:cs typeface="+mn-cs"/>
              </a:rPr>
            </a:br>
            <a:endParaRPr lang="fr-FR" b="1" dirty="0"/>
          </a:p>
          <a:p>
            <a:r>
              <a:rPr lang="fr-FR" b="1" dirty="0"/>
              <a:t>Un temps collectif d'échanges entre les élèves peut permettre d'établir les méthodes qui sont les plus efficaces. Les stratégies sont différentes d’un élève à l’autre, mais l’objectif est d’augmenter la vitesse de copie correcte pour tous.</a:t>
            </a:r>
          </a:p>
          <a:p>
            <a:r>
              <a:rPr lang="fr-FR" b="1" dirty="0"/>
              <a:t>Ce temps permet d'enrichir le répertoire des stratégies individuelles pour faire progresser tous les élèves. </a:t>
            </a:r>
          </a:p>
          <a:p>
            <a:endParaRPr lang="fr-FR" dirty="0"/>
          </a:p>
          <a:p>
            <a:r>
              <a:rPr lang="fr-FR" sz="1200" b="1" kern="1200" dirty="0">
                <a:solidFill>
                  <a:schemeClr val="tx1"/>
                </a:solidFill>
                <a:effectLst/>
                <a:latin typeface="+mn-lt"/>
                <a:ea typeface="+mn-ea"/>
                <a:cs typeface="+mn-cs"/>
              </a:rPr>
              <a:t>Etape 3 : Faire expliciter le rôle de la mémoire  </a:t>
            </a:r>
            <a:endParaRPr lang="fr-FR" b="1" dirty="0"/>
          </a:p>
          <a:p>
            <a:br>
              <a:rPr lang="fr-FR" b="1" dirty="0"/>
            </a:br>
            <a:endParaRPr lang="fr-FR" b="1" dirty="0"/>
          </a:p>
          <a:p>
            <a:r>
              <a:rPr lang="fr-FR" b="1" dirty="0"/>
              <a:t>Il est important que l'élève se construise l’image mentale du mot.</a:t>
            </a:r>
          </a:p>
          <a:p>
            <a:r>
              <a:rPr lang="fr-FR" b="1" dirty="0"/>
              <a:t>Pour cela, l'enseignant propose de mettre le modèle à distance (derrière le tableau, dans le couloir...) : les élèves doivent le mettre en mémoire pour pouvoir l'écrire. Il réalise une "capture" de plus en plus importante du modèle à copier (augmentation d'empan visuel). Il note le nombre de fois*  où ils ont dû se lever pour voir le modèle. </a:t>
            </a:r>
          </a:p>
          <a:p>
            <a:r>
              <a:rPr lang="fr-FR" b="1" dirty="0"/>
              <a:t>La vérification de la copie avec le modèle peut se faire de manière individuelle ou en binôme.  </a:t>
            </a:r>
            <a:br>
              <a:rPr lang="fr-FR" b="1" dirty="0"/>
            </a:br>
            <a:endParaRPr lang="fr-FR" b="1" dirty="0"/>
          </a:p>
          <a:p>
            <a:r>
              <a:rPr lang="fr-FR" b="1" dirty="0"/>
              <a:t>Le texte copié est relu individuellement. </a:t>
            </a:r>
          </a:p>
          <a:p>
            <a:r>
              <a:rPr lang="fr-FR" b="1" i="1" dirty="0"/>
              <a:t>* Ils peuvent également utiliser des jetons pour indiquer le nombre de fois qu'ils ont dû se lever pour voir le modèle. </a:t>
            </a:r>
            <a:endParaRPr lang="fr-FR" b="1" dirty="0"/>
          </a:p>
          <a:p>
            <a:r>
              <a:rPr lang="fr-FR" sz="1200" b="1" kern="1200" dirty="0">
                <a:solidFill>
                  <a:schemeClr val="tx1"/>
                </a:solidFill>
                <a:effectLst/>
                <a:latin typeface="+mn-lt"/>
                <a:ea typeface="+mn-ea"/>
                <a:cs typeface="+mn-cs"/>
              </a:rPr>
              <a:t>Feedback et dernière mise en commun : </a:t>
            </a:r>
            <a:br>
              <a:rPr lang="fr-FR" sz="1200" b="1" kern="1200" dirty="0">
                <a:solidFill>
                  <a:schemeClr val="tx1"/>
                </a:solidFill>
                <a:effectLst/>
                <a:latin typeface="+mn-lt"/>
                <a:ea typeface="+mn-ea"/>
                <a:cs typeface="+mn-cs"/>
              </a:rPr>
            </a:br>
            <a:endParaRPr lang="fr-FR" b="1" dirty="0"/>
          </a:p>
          <a:p>
            <a:br>
              <a:rPr lang="fr-FR" dirty="0"/>
            </a:br>
            <a:endParaRPr lang="fr-FR" dirty="0"/>
          </a:p>
          <a:p>
            <a:r>
              <a:rPr lang="fr-FR" b="1" dirty="0"/>
              <a:t>Lors de la mise en commun, il est utile de faire prendre conscience aux élèves qu'il y a  des stratégies à connaitre, et à faire évoluer pour devenir un copieur expert : </a:t>
            </a:r>
            <a:br>
              <a:rPr lang="fr-FR" b="1" dirty="0"/>
            </a:br>
            <a:endParaRPr lang="fr-FR" b="1" dirty="0"/>
          </a:p>
          <a:p>
            <a:r>
              <a:rPr lang="fr-FR" b="1" dirty="0"/>
              <a:t>- </a:t>
            </a:r>
            <a:r>
              <a:rPr lang="fr-FR" sz="1200" b="1" kern="1200" dirty="0">
                <a:solidFill>
                  <a:schemeClr val="tx1"/>
                </a:solidFill>
                <a:effectLst/>
                <a:latin typeface="+mn-lt"/>
                <a:ea typeface="+mn-ea"/>
                <a:cs typeface="+mn-cs"/>
              </a:rPr>
              <a:t>lire et comprendre</a:t>
            </a:r>
            <a:r>
              <a:rPr lang="fr-FR" b="1" dirty="0"/>
              <a:t> le mot, la phrase, le texte ; </a:t>
            </a:r>
            <a:br>
              <a:rPr lang="fr-FR" b="1" dirty="0"/>
            </a:br>
            <a:endParaRPr lang="fr-FR" b="1" dirty="0"/>
          </a:p>
          <a:p>
            <a:r>
              <a:rPr lang="fr-FR" b="1" dirty="0"/>
              <a:t>- </a:t>
            </a:r>
            <a:r>
              <a:rPr lang="fr-FR" sz="1200" b="1" kern="1200" dirty="0">
                <a:solidFill>
                  <a:schemeClr val="tx1"/>
                </a:solidFill>
                <a:effectLst/>
                <a:latin typeface="+mn-lt"/>
                <a:ea typeface="+mn-ea"/>
                <a:cs typeface="+mn-cs"/>
              </a:rPr>
              <a:t>recourir le moins possible au modèle</a:t>
            </a:r>
            <a:r>
              <a:rPr lang="fr-FR" b="1" dirty="0"/>
              <a:t>, découper le mot/la phrase/le texte en morceaux de plus en plus longs, les garder en mémoire ; </a:t>
            </a:r>
            <a:br>
              <a:rPr lang="fr-FR" b="1" dirty="0"/>
            </a:br>
            <a:endParaRPr lang="fr-FR" b="1" dirty="0"/>
          </a:p>
          <a:p>
            <a:r>
              <a:rPr lang="fr-FR" b="1" dirty="0"/>
              <a:t>- </a:t>
            </a:r>
            <a:r>
              <a:rPr lang="fr-FR" sz="1200" b="1" kern="1200" dirty="0">
                <a:solidFill>
                  <a:schemeClr val="tx1"/>
                </a:solidFill>
                <a:effectLst/>
                <a:latin typeface="+mn-lt"/>
                <a:ea typeface="+mn-ea"/>
                <a:cs typeface="+mn-cs"/>
              </a:rPr>
              <a:t>s'appuyer sur ses connaissances orthographiques</a:t>
            </a:r>
            <a:r>
              <a:rPr lang="fr-FR" b="1" dirty="0"/>
              <a:t> ; </a:t>
            </a:r>
          </a:p>
          <a:p>
            <a:r>
              <a:rPr lang="fr-FR" b="1" dirty="0"/>
              <a:t>- </a:t>
            </a:r>
            <a:r>
              <a:rPr lang="fr-FR" sz="1200" b="1" kern="1200" dirty="0">
                <a:solidFill>
                  <a:schemeClr val="tx1"/>
                </a:solidFill>
                <a:effectLst/>
                <a:latin typeface="+mn-lt"/>
                <a:ea typeface="+mn-ea"/>
                <a:cs typeface="+mn-cs"/>
              </a:rPr>
              <a:t>relire sa copie</a:t>
            </a:r>
            <a:r>
              <a:rPr lang="fr-FR" b="1" dirty="0"/>
              <a:t>. </a:t>
            </a:r>
            <a:br>
              <a:rPr lang="fr-FR" b="1" dirty="0"/>
            </a:br>
            <a:endParaRPr lang="fr-FR" b="1" dirty="0"/>
          </a:p>
          <a:p>
            <a:r>
              <a:rPr lang="fr-FR" sz="1200" b="1" kern="1200" dirty="0">
                <a:solidFill>
                  <a:schemeClr val="tx1"/>
                </a:solidFill>
                <a:effectLst/>
                <a:latin typeface="+mn-lt"/>
                <a:ea typeface="+mn-ea"/>
                <a:cs typeface="+mn-cs"/>
              </a:rPr>
              <a:t>Une affiche référent de la copie</a:t>
            </a:r>
            <a:r>
              <a:rPr lang="fr-FR" b="1" dirty="0"/>
              <a:t> est élaborée et évolue au fur et à mesure des échanges et des mises en commun avec les élèves. </a:t>
            </a:r>
          </a:p>
          <a:p>
            <a:endParaRPr lang="fr-FR" dirty="0"/>
          </a:p>
        </p:txBody>
      </p:sp>
    </p:spTree>
    <p:extLst>
      <p:ext uri="{BB962C8B-B14F-4D97-AF65-F5344CB8AC3E}">
        <p14:creationId xmlns:p14="http://schemas.microsoft.com/office/powerpoint/2010/main" val="3231362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Scriptum</a:t>
            </a:r>
            <a:r>
              <a:rPr lang="fr-FR" dirty="0"/>
              <a:t> </a:t>
            </a:r>
            <a:r>
              <a:rPr lang="fr-FR" dirty="0" err="1"/>
              <a:t>sylvie</a:t>
            </a:r>
            <a:r>
              <a:rPr lang="fr-FR" dirty="0"/>
              <a:t> </a:t>
            </a:r>
            <a:r>
              <a:rPr lang="fr-FR" dirty="0" err="1"/>
              <a:t>cebe</a:t>
            </a:r>
            <a:endParaRPr lang="fr-FR" dirty="0"/>
          </a:p>
        </p:txBody>
      </p:sp>
    </p:spTree>
    <p:extLst>
      <p:ext uri="{BB962C8B-B14F-4D97-AF65-F5344CB8AC3E}">
        <p14:creationId xmlns:p14="http://schemas.microsoft.com/office/powerpoint/2010/main" val="2829460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a:solidFill>
                  <a:schemeClr val="tx1"/>
                </a:solidFill>
                <a:effectLst/>
                <a:latin typeface="+mn-lt"/>
                <a:ea typeface="+mn-ea"/>
                <a:cs typeface="+mn-cs"/>
              </a:rPr>
              <a:t>Varier la place du modèle</a:t>
            </a:r>
            <a:endParaRPr lang="fr-FR" sz="105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Copier sur la ligne située sous un modèle d’écriture</a:t>
            </a:r>
            <a:endParaRPr lang="fr-FR" sz="105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Copier sur cahier à partir d’un modèle posé sur la table de l’élève</a:t>
            </a:r>
            <a:endParaRPr lang="fr-FR" sz="105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Copier sur ardoise/cahier à partir du tableau</a:t>
            </a:r>
            <a:endParaRPr lang="fr-FR" sz="105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Varier la nature des éléments à copier</a:t>
            </a:r>
            <a:endParaRPr lang="fr-FR" sz="105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Syllabes, mots, phrases, texte</a:t>
            </a:r>
            <a:endParaRPr lang="fr-FR" sz="105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Longueur des mots et des groupes de mots</a:t>
            </a:r>
            <a:endParaRPr lang="fr-FR" sz="105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Complexité des mots et des groupes de mots  (Mots connus  ou non…)</a:t>
            </a:r>
            <a:endParaRPr lang="fr-FR" sz="105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Varier le temps imparti</a:t>
            </a:r>
            <a:endParaRPr lang="fr-FR" sz="105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Varier les modalités de travail (individuel, binômes…)</a:t>
            </a:r>
            <a:endParaRPr lang="fr-FR" sz="1050" kern="1200" dirty="0">
              <a:solidFill>
                <a:schemeClr val="tx1"/>
              </a:solidFill>
              <a:effectLst/>
              <a:latin typeface="+mn-lt"/>
              <a:ea typeface="+mn-ea"/>
              <a:cs typeface="+mn-cs"/>
            </a:endParaRPr>
          </a:p>
          <a:p>
            <a:endParaRPr lang="fr-FR" dirty="0"/>
          </a:p>
        </p:txBody>
      </p:sp>
    </p:spTree>
    <p:extLst>
      <p:ext uri="{BB962C8B-B14F-4D97-AF65-F5344CB8AC3E}">
        <p14:creationId xmlns:p14="http://schemas.microsoft.com/office/powerpoint/2010/main" val="3577724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modèle à copier sera proposé : </a:t>
            </a:r>
            <a:r>
              <a:rPr lang="fr-FR" b="1" dirty="0"/>
              <a:t>—</a:t>
            </a:r>
            <a:r>
              <a:rPr lang="fr-FR" sz="1200" b="1" kern="1200" dirty="0">
                <a:solidFill>
                  <a:schemeClr val="tx1"/>
                </a:solidFill>
                <a:effectLst/>
                <a:latin typeface="+mn-lt"/>
                <a:ea typeface="+mn-ea"/>
                <a:cs typeface="+mn-cs"/>
              </a:rPr>
              <a:t> immédiatement à proximité du regard de l’élève</a:t>
            </a:r>
            <a:r>
              <a:rPr lang="fr-FR" b="1" dirty="0"/>
              <a:t> : juste à gauche (à droite pour les gauchers) de la ligne sur laquelle copier ou juste au-dessus de la ligne sur laquelle copier avec un cache ; —</a:t>
            </a:r>
            <a:r>
              <a:rPr lang="fr-FR" sz="1200" b="1" kern="1200" dirty="0">
                <a:solidFill>
                  <a:schemeClr val="tx1"/>
                </a:solidFill>
                <a:effectLst/>
                <a:latin typeface="+mn-lt"/>
                <a:ea typeface="+mn-ea"/>
                <a:cs typeface="+mn-cs"/>
              </a:rPr>
              <a:t> légèrement éloigné du regard mais sur le même plan</a:t>
            </a:r>
            <a:r>
              <a:rPr lang="fr-FR" b="1" dirty="0"/>
              <a:t> : sur un autre support que le cahier lui-même (une autre feuille, un autre cahier, un manuel, un livre) ; </a:t>
            </a:r>
          </a:p>
          <a:p>
            <a:r>
              <a:rPr lang="fr-FR" b="1" dirty="0"/>
              <a:t>— </a:t>
            </a:r>
            <a:r>
              <a:rPr lang="fr-FR" sz="1200" b="1" kern="1200" dirty="0">
                <a:solidFill>
                  <a:schemeClr val="tx1"/>
                </a:solidFill>
                <a:effectLst/>
                <a:latin typeface="+mn-lt"/>
                <a:ea typeface="+mn-ea"/>
                <a:cs typeface="+mn-cs"/>
              </a:rPr>
              <a:t>éloigné du regard de l’élève qui nécessite des levers de tête</a:t>
            </a:r>
            <a:r>
              <a:rPr lang="fr-FR" b="1" dirty="0"/>
              <a:t> : au tableau, sur une affiche au mur ; </a:t>
            </a:r>
          </a:p>
          <a:p>
            <a:r>
              <a:rPr lang="fr-FR" b="1" dirty="0"/>
              <a:t>— </a:t>
            </a:r>
            <a:r>
              <a:rPr lang="fr-FR" sz="1200" b="1" kern="1200" dirty="0">
                <a:solidFill>
                  <a:schemeClr val="tx1"/>
                </a:solidFill>
                <a:effectLst/>
                <a:latin typeface="+mn-lt"/>
                <a:ea typeface="+mn-ea"/>
                <a:cs typeface="+mn-cs"/>
              </a:rPr>
              <a:t>absent du regard immédiat de l’élève qui nécessite un ou des déplacements </a:t>
            </a:r>
            <a:r>
              <a:rPr lang="fr-FR" b="1" dirty="0"/>
              <a:t>: derrière le tableau, dans le couloir. </a:t>
            </a:r>
          </a:p>
          <a:p>
            <a:r>
              <a:rPr lang="fr-FR" b="1" dirty="0"/>
              <a:t>Cette progression dans l’installation des modèles exerce l’empan visuel et développe les stratégies </a:t>
            </a:r>
            <a:br>
              <a:rPr lang="fr-FR" b="1" dirty="0"/>
            </a:br>
            <a:endParaRPr lang="fr-FR" b="1" dirty="0"/>
          </a:p>
          <a:p>
            <a:r>
              <a:rPr lang="fr-FR" b="1" dirty="0"/>
              <a:t>de copie : lettre à lettre, syllabe à syllabe, mot à mot, groupe de mots à groupe de mots.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a:p>
            <a:endParaRPr lang="fr-FR" dirty="0"/>
          </a:p>
        </p:txBody>
      </p:sp>
    </p:spTree>
    <p:extLst>
      <p:ext uri="{BB962C8B-B14F-4D97-AF65-F5344CB8AC3E}">
        <p14:creationId xmlns:p14="http://schemas.microsoft.com/office/powerpoint/2010/main" val="3299781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Adapter les interlignes des supports  aux compétences de l'élève ; </a:t>
            </a:r>
            <a:br>
              <a:rPr lang="fr-FR" b="1" dirty="0"/>
            </a:br>
            <a:endParaRPr lang="fr-FR" b="1" dirty="0"/>
          </a:p>
          <a:p>
            <a:r>
              <a:rPr lang="fr-FR" b="1" dirty="0"/>
              <a:t>- Proposer des supports différents d'écriture : ardoise, affiche, cahier ; </a:t>
            </a:r>
            <a:br>
              <a:rPr lang="fr-FR" b="1" dirty="0"/>
            </a:br>
            <a:endParaRPr lang="fr-FR" b="1" dirty="0"/>
          </a:p>
          <a:p>
            <a:r>
              <a:rPr lang="fr-FR" b="1" dirty="0"/>
              <a:t>- Varier la typographie du modèle à copier : écriture script, écriture cursive. </a:t>
            </a:r>
          </a:p>
          <a:p>
            <a:endParaRPr lang="fr-FR" dirty="0"/>
          </a:p>
        </p:txBody>
      </p:sp>
    </p:spTree>
    <p:extLst>
      <p:ext uri="{BB962C8B-B14F-4D97-AF65-F5344CB8AC3E}">
        <p14:creationId xmlns:p14="http://schemas.microsoft.com/office/powerpoint/2010/main" val="725241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.COPIE DES GRAPH7MES Cette copie permet de travailler le geste cursif en développant le respect des conventions graphiques (forme des lettres, sens de rotation, point d’attache), d’acquérir la fluidité et la rapidité du geste  ; </a:t>
            </a:r>
          </a:p>
          <a:p>
            <a:r>
              <a:rPr lang="fr-FR" b="1" dirty="0"/>
              <a:t>COPIE DES SYLLABES POUR également la familiarisation avec la constitution des syllabes de langue française </a:t>
            </a:r>
            <a:endParaRPr lang="fr-FR" dirty="0"/>
          </a:p>
        </p:txBody>
      </p:sp>
    </p:spTree>
    <p:extLst>
      <p:ext uri="{BB962C8B-B14F-4D97-AF65-F5344CB8AC3E}">
        <p14:creationId xmlns:p14="http://schemas.microsoft.com/office/powerpoint/2010/main" val="4003410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Pour pouvoir commencer à écrire, il est nécessaire que l’élève prenne conscience de la correspondance que l’écriture établit entre d’un côté une lettre ou un groupe de lettres et d’un autre côté un son entrant dans la forme sonore d’un mot. L’élève doit donc apprendre à reconnaitre les lettres et la correspondance existant entre une lettre ou un groupe de lettres et une unité sonore. Ce travail facilitera l’apprentissage de la forme écrite de la langue française, considéré comme difficile.</a:t>
            </a:r>
          </a:p>
          <a:p>
            <a:endParaRPr lang="fr-FR" sz="1200" kern="1200" dirty="0">
              <a:solidFill>
                <a:schemeClr val="tx1"/>
              </a:solidFill>
              <a:effectLst/>
              <a:latin typeface="+mn-lt"/>
              <a:ea typeface="+mn-ea"/>
              <a:cs typeface="+mn-cs"/>
            </a:endParaRPr>
          </a:p>
          <a:p>
            <a:r>
              <a:rPr lang="fr-FR" b="1" dirty="0"/>
              <a:t>En CP, les activités d’écritures représentent 2h 23mn par semaine</a:t>
            </a:r>
            <a:r>
              <a:rPr lang="fr-FR" dirty="0"/>
              <a:t>, soit près de deux fois moins que les activités de lecture (Lire et écrire au CP, 2016).</a:t>
            </a:r>
          </a:p>
          <a:p>
            <a:r>
              <a:rPr lang="fr-FR" sz="1200" b="1" kern="1200" dirty="0">
                <a:solidFill>
                  <a:schemeClr val="tx1"/>
                </a:solidFill>
                <a:effectLst/>
                <a:latin typeface="+mn-lt"/>
                <a:ea typeface="+mn-ea"/>
                <a:cs typeface="+mn-cs"/>
              </a:rPr>
              <a:t>A l'école maternelle et au CP, quand les élèves écrivent en s'appuyant sur le principe alphabétique, ils comprennent que les lettres ont pour fonction de représenter les sons des mots qu'ils prononcent.   </a:t>
            </a:r>
          </a:p>
          <a:p>
            <a:r>
              <a:rPr lang="fr-FR" sz="1200" b="1" kern="1200" dirty="0">
                <a:solidFill>
                  <a:schemeClr val="tx1"/>
                </a:solidFill>
                <a:effectLst/>
                <a:latin typeface="+mn-lt"/>
                <a:ea typeface="+mn-ea"/>
                <a:cs typeface="+mn-cs"/>
              </a:rPr>
              <a:t>L'objectif du CP est d'intégrer progressivement la norme orthographique. </a:t>
            </a:r>
          </a:p>
          <a:p>
            <a:r>
              <a:rPr lang="fr-FR" sz="1200" b="1" kern="1200" dirty="0">
                <a:solidFill>
                  <a:schemeClr val="tx1"/>
                </a:solidFill>
                <a:effectLst/>
                <a:latin typeface="+mn-lt"/>
                <a:ea typeface="+mn-ea"/>
                <a:cs typeface="+mn-cs"/>
              </a:rPr>
              <a:t>Aussi, l’écriture orthographique doit être enseignée dès le CP. Il est important de dire aux élèves qu’on ne peut pas comprendre ou reconnaître un mot écrit quand il n'est pas orthographié correctement.</a:t>
            </a:r>
          </a:p>
          <a:p>
            <a:endParaRPr lang="fr-FR" dirty="0"/>
          </a:p>
        </p:txBody>
      </p:sp>
    </p:spTree>
    <p:extLst>
      <p:ext uri="{BB962C8B-B14F-4D97-AF65-F5344CB8AC3E}">
        <p14:creationId xmlns:p14="http://schemas.microsoft.com/office/powerpoint/2010/main" val="2967070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Objectif développer l’empan visuel le texte est à un endroit éloigné de l’élève. L’élève va faire des allers retours afin de copier le texte qu’il matérialise sur son texte par un trait</a:t>
            </a:r>
          </a:p>
        </p:txBody>
      </p:sp>
    </p:spTree>
    <p:extLst>
      <p:ext uri="{BB962C8B-B14F-4D97-AF65-F5344CB8AC3E}">
        <p14:creationId xmlns:p14="http://schemas.microsoft.com/office/powerpoint/2010/main" val="3608797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Développer l’empan visuel les élèves sont par deux dispose d’une feuille sur lequel le copieur va copier l’observateur va noter le nombre de fois où la feuille est retournée.</a:t>
            </a:r>
          </a:p>
        </p:txBody>
      </p:sp>
    </p:spTree>
    <p:extLst>
      <p:ext uri="{BB962C8B-B14F-4D97-AF65-F5344CB8AC3E}">
        <p14:creationId xmlns:p14="http://schemas.microsoft.com/office/powerpoint/2010/main" val="2909614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Objectif développer l’orthographe </a:t>
            </a:r>
          </a:p>
        </p:txBody>
      </p:sp>
    </p:spTree>
    <p:extLst>
      <p:ext uri="{BB962C8B-B14F-4D97-AF65-F5344CB8AC3E}">
        <p14:creationId xmlns:p14="http://schemas.microsoft.com/office/powerpoint/2010/main" val="578717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Objectif développer l’orthographe </a:t>
            </a:r>
          </a:p>
        </p:txBody>
      </p:sp>
    </p:spTree>
    <p:extLst>
      <p:ext uri="{BB962C8B-B14F-4D97-AF65-F5344CB8AC3E}">
        <p14:creationId xmlns:p14="http://schemas.microsoft.com/office/powerpoint/2010/main" val="578717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Objectif développer la méthodologie</a:t>
            </a:r>
          </a:p>
        </p:txBody>
      </p:sp>
    </p:spTree>
    <p:extLst>
      <p:ext uri="{BB962C8B-B14F-4D97-AF65-F5344CB8AC3E}">
        <p14:creationId xmlns:p14="http://schemas.microsoft.com/office/powerpoint/2010/main" val="578717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Objectif développer la méthodologie</a:t>
            </a:r>
          </a:p>
        </p:txBody>
      </p:sp>
    </p:spTree>
    <p:extLst>
      <p:ext uri="{BB962C8B-B14F-4D97-AF65-F5344CB8AC3E}">
        <p14:creationId xmlns:p14="http://schemas.microsoft.com/office/powerpoint/2010/main" val="5787178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169643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Encodage: essais d’écriture qui utilise le principe alphabétique pour coder les sons de la parole</a:t>
            </a:r>
          </a:p>
          <a:p>
            <a:pPr marL="0" marR="0" lvl="1"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Les activités d’encodage exerce les connaissances des correspondances graphophonologiques et contribue à développer une expertise de la voie indirecte qui permettra aux élèves de la dépasser </a:t>
            </a:r>
            <a:r>
              <a:rPr lang="fr-FR" sz="1200" kern="1200" dirty="0">
                <a:solidFill>
                  <a:schemeClr val="tx1"/>
                </a:solidFill>
                <a:effectLst/>
                <a:latin typeface="+mn-lt"/>
                <a:ea typeface="+mn-ea"/>
                <a:cs typeface="+mn-cs"/>
              </a:rPr>
              <a:t> C’est l’expertise de cette voie qui permettra aux élèves de la dépasser.</a:t>
            </a:r>
            <a:endParaRPr lang="fr-FR" sz="1050" kern="1200" dirty="0">
              <a:solidFill>
                <a:schemeClr val="tx1"/>
              </a:solidFill>
              <a:effectLst/>
              <a:latin typeface="+mn-lt"/>
              <a:ea typeface="+mn-ea"/>
              <a:cs typeface="+mn-cs"/>
            </a:endParaRPr>
          </a:p>
          <a:p>
            <a:r>
              <a:rPr lang="fr-FR" b="1" dirty="0"/>
              <a:t>L’analyse de productions d’élèves sur l’exercice d’encodage de l’évaluation nationale proposée en début d’année scolaire il y a 3 ans, permet de catégoriser les compétences les élèves en fonction des stades d’apprentissage de la lecture. </a:t>
            </a:r>
          </a:p>
          <a:p>
            <a:r>
              <a:rPr lang="fr-FR" b="1" dirty="0"/>
              <a:t>Ces différents stades donnent des informations sur les connaissances des élèves du principe alphabétique et de la norme orthographique. Ils permettent d'établir des corrélations entre les profils de scripteur et de lecteur.</a:t>
            </a:r>
          </a:p>
          <a:p>
            <a:endParaRPr lang="fr-FR" dirty="0"/>
          </a:p>
        </p:txBody>
      </p:sp>
    </p:spTree>
    <p:extLst>
      <p:ext uri="{BB962C8B-B14F-4D97-AF65-F5344CB8AC3E}">
        <p14:creationId xmlns:p14="http://schemas.microsoft.com/office/powerpoint/2010/main" val="3568018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1" kern="1200" dirty="0">
                <a:solidFill>
                  <a:schemeClr val="tx1"/>
                </a:solidFill>
                <a:effectLst/>
                <a:latin typeface="+mn-lt"/>
                <a:ea typeface="+mn-ea"/>
                <a:cs typeface="+mn-cs"/>
              </a:rPr>
              <a:t>L’analyse de productions d’élèves sur l’exercice d’encodage de l’évaluation nationale proposée  en début d’année scolaire il y a 3ans, permet de catégoriser les compétences les élèves en fonction des stades d’apprentissage de la lecture. </a:t>
            </a:r>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Certains élèves sont au </a:t>
            </a:r>
            <a:r>
              <a:rPr lang="fr-FR" sz="1200" b="1" kern="1200" dirty="0">
                <a:solidFill>
                  <a:schemeClr val="tx1"/>
                </a:solidFill>
                <a:effectLst/>
                <a:latin typeface="+mn-lt"/>
                <a:ea typeface="+mn-ea"/>
                <a:cs typeface="+mn-cs"/>
              </a:rPr>
              <a:t>stade logographique</a:t>
            </a:r>
          </a:p>
          <a:p>
            <a:pPr lvl="1"/>
            <a:r>
              <a:rPr lang="fr-FR" sz="1200" kern="1200" dirty="0">
                <a:solidFill>
                  <a:schemeClr val="tx1"/>
                </a:solidFill>
                <a:effectLst/>
                <a:latin typeface="+mn-lt"/>
                <a:ea typeface="+mn-ea"/>
                <a:cs typeface="+mn-cs"/>
              </a:rPr>
              <a:t>Ils laissent une trace graphique.</a:t>
            </a:r>
            <a:endParaRPr lang="fr-FR" sz="105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Ces élèves ont compris que la consigne exigeait une écriture.</a:t>
            </a:r>
            <a:endParaRPr lang="fr-FR" sz="105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Cette procédure est typique du niveau de MS (vers 3-4 ans, l’élève est en mesure de repérer un logo significatif d’un mot ou pseudo mot prononcé).</a:t>
            </a:r>
            <a:endParaRPr lang="fr-FR" sz="105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pPr lvl="0"/>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Certains élèves sont au </a:t>
            </a:r>
            <a:r>
              <a:rPr lang="fr-FR" sz="1200" b="1" kern="1200" dirty="0">
                <a:solidFill>
                  <a:schemeClr val="tx1"/>
                </a:solidFill>
                <a:effectLst/>
                <a:latin typeface="+mn-lt"/>
                <a:ea typeface="+mn-ea"/>
                <a:cs typeface="+mn-cs"/>
              </a:rPr>
              <a:t>stade analogique </a:t>
            </a:r>
            <a:r>
              <a:rPr lang="fr-FR" sz="1200" kern="1200" dirty="0">
                <a:solidFill>
                  <a:schemeClr val="tx1"/>
                </a:solidFill>
                <a:effectLst/>
                <a:latin typeface="+mn-lt"/>
                <a:ea typeface="+mn-ea"/>
                <a:cs typeface="+mn-cs"/>
              </a:rPr>
              <a:t>:Ils ont compris que les lettres pouvaient coder des sons même si cela reste très approximatif. Ces élèves écrivent certaines lettres du mot, ne respectent pas toujours l’ordre des lettres dans le mot, se trompent dans la correspondance phonème/graphème. </a:t>
            </a:r>
            <a:endParaRPr lang="fr-FR" sz="105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L’encodage n’est encore construit de manière alphabétique.</a:t>
            </a:r>
          </a:p>
          <a:p>
            <a:r>
              <a:rPr lang="fr-FR" sz="1050" b="1" kern="1200" dirty="0">
                <a:solidFill>
                  <a:schemeClr val="tx1"/>
                </a:solidFill>
                <a:effectLst/>
                <a:latin typeface="+mn-lt"/>
                <a:ea typeface="+mn-ea"/>
                <a:cs typeface="+mn-cs"/>
              </a:rPr>
              <a:t>Stade orthographique</a:t>
            </a:r>
          </a:p>
          <a:p>
            <a:pPr lvl="0"/>
            <a:r>
              <a:rPr lang="fr-FR" sz="1050" kern="1200" dirty="0">
                <a:solidFill>
                  <a:schemeClr val="tx1"/>
                </a:solidFill>
                <a:effectLst/>
                <a:latin typeface="+mn-lt"/>
                <a:ea typeface="+mn-ea"/>
                <a:cs typeface="+mn-cs"/>
              </a:rPr>
              <a:t>L’élève qui encode le mot « lit » LIT ou le mot « tapis » TAPIS est au </a:t>
            </a:r>
            <a:r>
              <a:rPr lang="fr-FR" sz="1050" b="1" kern="1200" dirty="0">
                <a:solidFill>
                  <a:schemeClr val="tx1"/>
                </a:solidFill>
                <a:effectLst/>
                <a:latin typeface="+mn-lt"/>
                <a:ea typeface="+mn-ea"/>
                <a:cs typeface="+mn-cs"/>
              </a:rPr>
              <a:t>stade de l’encodage orthographiqu</a:t>
            </a:r>
            <a:r>
              <a:rPr lang="fr-FR" sz="1050" kern="1200" dirty="0">
                <a:solidFill>
                  <a:schemeClr val="tx1"/>
                </a:solidFill>
                <a:effectLst/>
                <a:latin typeface="+mn-lt"/>
                <a:ea typeface="+mn-ea"/>
                <a:cs typeface="+mn-cs"/>
              </a:rPr>
              <a:t>e.</a:t>
            </a:r>
          </a:p>
          <a:p>
            <a:pPr lvl="0"/>
            <a:r>
              <a:rPr lang="fr-FR" sz="1050" kern="1200" dirty="0">
                <a:solidFill>
                  <a:schemeClr val="tx1"/>
                </a:solidFill>
                <a:effectLst/>
                <a:latin typeface="+mn-lt"/>
                <a:ea typeface="+mn-ea"/>
                <a:cs typeface="+mn-cs"/>
              </a:rPr>
              <a:t> L’élève qui encode le mot « tapis » TAPI ou le mot « lit » LI est </a:t>
            </a:r>
            <a:r>
              <a:rPr lang="fr-FR" sz="1050" b="1" kern="1200" dirty="0">
                <a:solidFill>
                  <a:schemeClr val="tx1"/>
                </a:solidFill>
                <a:effectLst/>
                <a:latin typeface="+mn-lt"/>
                <a:ea typeface="+mn-ea"/>
                <a:cs typeface="+mn-cs"/>
              </a:rPr>
              <a:t>au stade de l’encodage </a:t>
            </a:r>
            <a:r>
              <a:rPr lang="fr-FR" sz="1050" b="1" kern="1200" dirty="0" err="1">
                <a:solidFill>
                  <a:schemeClr val="tx1"/>
                </a:solidFill>
                <a:effectLst/>
                <a:latin typeface="+mn-lt"/>
                <a:ea typeface="+mn-ea"/>
                <a:cs typeface="+mn-cs"/>
              </a:rPr>
              <a:t>alphabétique.</a:t>
            </a:r>
            <a:r>
              <a:rPr lang="fr-FR" sz="1050" kern="1200" dirty="0" err="1">
                <a:solidFill>
                  <a:schemeClr val="tx1"/>
                </a:solidFill>
                <a:effectLst/>
                <a:latin typeface="+mn-lt"/>
                <a:ea typeface="+mn-ea"/>
                <a:cs typeface="+mn-cs"/>
              </a:rPr>
              <a:t>Les</a:t>
            </a:r>
            <a:r>
              <a:rPr lang="fr-FR" sz="1050" kern="1200" dirty="0">
                <a:solidFill>
                  <a:schemeClr val="tx1"/>
                </a:solidFill>
                <a:effectLst/>
                <a:latin typeface="+mn-lt"/>
                <a:ea typeface="+mn-ea"/>
                <a:cs typeface="+mn-cs"/>
              </a:rPr>
              <a:t> élèves ayant encodé correctement le mot « lit » sont des élèves performants à ce stade de l’année.</a:t>
            </a:r>
          </a:p>
          <a:p>
            <a:endParaRPr lang="fr-FR" sz="105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lvl="0"/>
            <a:endParaRPr lang="fr-FR" sz="1050" kern="1200" dirty="0">
              <a:solidFill>
                <a:schemeClr val="tx1"/>
              </a:solidFill>
              <a:effectLst/>
              <a:latin typeface="+mn-lt"/>
              <a:ea typeface="+mn-ea"/>
              <a:cs typeface="+mn-cs"/>
            </a:endParaRPr>
          </a:p>
          <a:p>
            <a:endParaRPr lang="fr-FR" dirty="0"/>
          </a:p>
        </p:txBody>
      </p:sp>
    </p:spTree>
    <p:extLst>
      <p:ext uri="{BB962C8B-B14F-4D97-AF65-F5344CB8AC3E}">
        <p14:creationId xmlns:p14="http://schemas.microsoft.com/office/powerpoint/2010/main" val="3082604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Réaliser des encodages écrits, ce peut être des temps de dictée, de recomposition de mots ou phrases à partir d’étiquettes, ou des temps de production d’écrit autonome. </a:t>
            </a:r>
          </a:p>
          <a:p>
            <a:r>
              <a:rPr lang="fr-FR" sz="1200" b="1" kern="1200" dirty="0">
                <a:solidFill>
                  <a:schemeClr val="tx1"/>
                </a:solidFill>
                <a:effectLst/>
                <a:latin typeface="+mn-lt"/>
                <a:ea typeface="+mn-ea"/>
                <a:cs typeface="+mn-cs"/>
              </a:rPr>
              <a:t>Les objectifs de l'encodage</a:t>
            </a:r>
            <a:br>
              <a:rPr lang="fr-FR" sz="1200" b="1" kern="1200" dirty="0">
                <a:solidFill>
                  <a:schemeClr val="tx1"/>
                </a:solidFill>
                <a:effectLst/>
                <a:latin typeface="+mn-lt"/>
                <a:ea typeface="+mn-ea"/>
                <a:cs typeface="+mn-cs"/>
              </a:rPr>
            </a:br>
            <a:endParaRPr lang="fr-FR" b="1" dirty="0">
              <a:effectLst/>
            </a:endParaRPr>
          </a:p>
          <a:p>
            <a:br>
              <a:rPr lang="fr-FR" b="1" dirty="0"/>
            </a:br>
            <a:endParaRPr lang="fr-FR" b="1" dirty="0"/>
          </a:p>
          <a:p>
            <a:r>
              <a:rPr lang="fr-FR" b="1" dirty="0"/>
              <a:t>Grâce à l'encodage l'élève va travailler :</a:t>
            </a:r>
          </a:p>
          <a:p>
            <a:r>
              <a:rPr lang="fr-FR" b="1" dirty="0"/>
              <a:t>- le principe alphabétique ;</a:t>
            </a:r>
            <a:br>
              <a:rPr lang="fr-FR" b="1" dirty="0"/>
            </a:br>
            <a:endParaRPr lang="fr-FR" b="1" dirty="0"/>
          </a:p>
          <a:p>
            <a:r>
              <a:rPr lang="fr-FR" b="1" dirty="0"/>
              <a:t>- les correspondances graphèmes/phonèmes ;</a:t>
            </a:r>
            <a:br>
              <a:rPr lang="fr-FR" b="1" dirty="0"/>
            </a:br>
            <a:endParaRPr lang="fr-FR" b="1" dirty="0"/>
          </a:p>
          <a:p>
            <a:r>
              <a:rPr lang="fr-FR" b="1" dirty="0"/>
              <a:t>- l'orthographe ;</a:t>
            </a:r>
          </a:p>
          <a:p>
            <a:r>
              <a:rPr lang="fr-FR" b="1" dirty="0"/>
              <a:t>- la morphologie des mots ;</a:t>
            </a:r>
          </a:p>
          <a:p>
            <a:r>
              <a:rPr lang="fr-FR" b="1" dirty="0"/>
              <a:t>- la mémorisation du lexique.</a:t>
            </a:r>
          </a:p>
          <a:p>
            <a:endParaRPr lang="fr-FR" dirty="0"/>
          </a:p>
        </p:txBody>
      </p:sp>
    </p:spTree>
    <p:extLst>
      <p:ext uri="{BB962C8B-B14F-4D97-AF65-F5344CB8AC3E}">
        <p14:creationId xmlns:p14="http://schemas.microsoft.com/office/powerpoint/2010/main" val="1578759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b="1" kern="1200" dirty="0">
                <a:solidFill>
                  <a:schemeClr val="tx1"/>
                </a:solidFill>
                <a:effectLst/>
                <a:latin typeface="+mn-lt"/>
                <a:ea typeface="+mn-ea"/>
                <a:cs typeface="+mn-cs"/>
              </a:rPr>
              <a:t>Répertorier les mots selon les procédures à utiliser :</a:t>
            </a:r>
            <a:endParaRPr lang="fr-FR" sz="1200" kern="1200" dirty="0">
              <a:solidFill>
                <a:schemeClr val="tx1"/>
              </a:solidFill>
              <a:effectLst/>
              <a:latin typeface="+mn-lt"/>
              <a:ea typeface="+mn-ea"/>
              <a:cs typeface="+mn-cs"/>
            </a:endParaRPr>
          </a:p>
          <a:p>
            <a:pPr lvl="0"/>
            <a:r>
              <a:rPr lang="fr-FR" sz="1200" u="sng" kern="1200" dirty="0">
                <a:solidFill>
                  <a:schemeClr val="tx1"/>
                </a:solidFill>
                <a:effectLst/>
                <a:latin typeface="+mn-lt"/>
                <a:ea typeface="+mn-ea"/>
                <a:cs typeface="+mn-cs"/>
              </a:rPr>
              <a:t>Recourir à l’analogie</a:t>
            </a:r>
            <a:r>
              <a:rPr lang="fr-FR" sz="1200" kern="1200" dirty="0">
                <a:solidFill>
                  <a:schemeClr val="tx1"/>
                </a:solidFill>
                <a:effectLst/>
                <a:latin typeface="+mn-lt"/>
                <a:ea typeface="+mn-ea"/>
                <a:cs typeface="+mn-cs"/>
              </a:rPr>
              <a:t> (entre des graphèmes, des syllabes, des mots, des régularités orthographiques...), découpage syllabique de certains mots (mots « ciseaux »)</a:t>
            </a:r>
          </a:p>
          <a:p>
            <a:pPr lvl="0"/>
            <a:r>
              <a:rPr lang="fr-FR" sz="1200" u="sng" kern="1200" dirty="0">
                <a:solidFill>
                  <a:schemeClr val="tx1"/>
                </a:solidFill>
                <a:effectLst/>
                <a:latin typeface="+mn-lt"/>
                <a:ea typeface="+mn-ea"/>
                <a:cs typeface="+mn-cs"/>
              </a:rPr>
              <a:t>Utiliser les outils de la classe</a:t>
            </a:r>
            <a:r>
              <a:rPr lang="fr-FR" sz="1200" kern="1200" dirty="0">
                <a:solidFill>
                  <a:schemeClr val="tx1"/>
                </a:solidFill>
                <a:effectLst/>
                <a:latin typeface="+mn-lt"/>
                <a:ea typeface="+mn-ea"/>
                <a:cs typeface="+mn-cs"/>
              </a:rPr>
              <a:t> (frise alphabétique, liste de mots, affiches, etc.).</a:t>
            </a:r>
          </a:p>
          <a:p>
            <a:pPr lvl="0"/>
            <a:r>
              <a:rPr lang="fr-FR" sz="1200" u="sng" kern="1200" dirty="0">
                <a:solidFill>
                  <a:schemeClr val="tx1"/>
                </a:solidFill>
                <a:effectLst/>
                <a:latin typeface="+mn-lt"/>
                <a:ea typeface="+mn-ea"/>
                <a:cs typeface="+mn-cs"/>
              </a:rPr>
              <a:t>Dégager des mots clés</a:t>
            </a:r>
            <a:endParaRPr lang="fr-FR"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479361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ETAPE 1 : PREPARATION COLLECTIVE </a:t>
            </a:r>
            <a:br>
              <a:rPr lang="fr-FR" sz="1200" b="1" kern="1200" dirty="0">
                <a:solidFill>
                  <a:schemeClr val="tx1"/>
                </a:solidFill>
                <a:effectLst/>
                <a:latin typeface="+mn-lt"/>
                <a:ea typeface="+mn-ea"/>
                <a:cs typeface="+mn-cs"/>
              </a:rPr>
            </a:br>
            <a:r>
              <a:rPr lang="fr-FR" sz="1200" b="1" kern="1200" dirty="0">
                <a:solidFill>
                  <a:schemeClr val="tx1"/>
                </a:solidFill>
                <a:effectLst/>
                <a:latin typeface="+mn-lt"/>
                <a:ea typeface="+mn-ea"/>
                <a:cs typeface="+mn-cs"/>
              </a:rPr>
              <a:t>L'enseignant réactive les procédures d'encodage des mots, vues dans les séances précédentes et affichées dans la classe: </a:t>
            </a:r>
            <a:br>
              <a:rPr lang="fr-FR" sz="1200" b="1" kern="1200" dirty="0">
                <a:solidFill>
                  <a:schemeClr val="tx1"/>
                </a:solidFill>
                <a:effectLst/>
                <a:latin typeface="+mn-lt"/>
                <a:ea typeface="+mn-ea"/>
                <a:cs typeface="+mn-cs"/>
              </a:rPr>
            </a:br>
            <a:endParaRPr lang="fr-FR" b="1" dirty="0"/>
          </a:p>
          <a:p>
            <a:r>
              <a:rPr lang="fr-FR" b="1" dirty="0"/>
              <a:t>- repérage des syllabes</a:t>
            </a:r>
            <a:r>
              <a:rPr lang="fr-FR" sz="1200" b="1" kern="1200" dirty="0">
                <a:solidFill>
                  <a:schemeClr val="tx1"/>
                </a:solidFill>
                <a:effectLst/>
                <a:latin typeface="+mn-lt"/>
                <a:ea typeface="+mn-ea"/>
                <a:cs typeface="+mn-cs"/>
              </a:rPr>
              <a:t> ;</a:t>
            </a:r>
            <a:br>
              <a:rPr lang="fr-FR" sz="1200" b="1" kern="1200" dirty="0">
                <a:solidFill>
                  <a:schemeClr val="tx1"/>
                </a:solidFill>
                <a:effectLst/>
                <a:latin typeface="+mn-lt"/>
                <a:ea typeface="+mn-ea"/>
                <a:cs typeface="+mn-cs"/>
              </a:rPr>
            </a:br>
            <a:r>
              <a:rPr lang="fr-FR" sz="1200" b="1" kern="1200" dirty="0">
                <a:solidFill>
                  <a:schemeClr val="tx1"/>
                </a:solidFill>
                <a:effectLst/>
                <a:latin typeface="+mn-lt"/>
                <a:ea typeface="+mn-ea"/>
                <a:cs typeface="+mn-cs"/>
              </a:rPr>
              <a:t>- association phonème-graphème ;</a:t>
            </a:r>
            <a:br>
              <a:rPr lang="fr-FR" sz="1200" b="1" kern="1200" dirty="0">
                <a:solidFill>
                  <a:schemeClr val="tx1"/>
                </a:solidFill>
                <a:effectLst/>
                <a:latin typeface="+mn-lt"/>
                <a:ea typeface="+mn-ea"/>
                <a:cs typeface="+mn-cs"/>
              </a:rPr>
            </a:br>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recours à des analogies ;</a:t>
            </a:r>
            <a:br>
              <a:rPr lang="fr-FR" sz="1200" b="1" kern="1200" dirty="0">
                <a:solidFill>
                  <a:schemeClr val="tx1"/>
                </a:solidFill>
                <a:effectLst/>
                <a:latin typeface="+mn-lt"/>
                <a:ea typeface="+mn-ea"/>
                <a:cs typeface="+mn-cs"/>
              </a:rPr>
            </a:br>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récupération directe en mémoire.</a:t>
            </a: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ETAPE 2 : ECRITURE INDIVIDUELLE DU MOT  </a:t>
            </a:r>
            <a:endParaRPr lang="fr-FR" b="1" dirty="0"/>
          </a:p>
          <a:p>
            <a:r>
              <a:rPr lang="fr-FR" sz="1200" b="1" kern="1200" dirty="0">
                <a:solidFill>
                  <a:schemeClr val="tx1"/>
                </a:solidFill>
                <a:effectLst/>
                <a:latin typeface="+mn-lt"/>
                <a:ea typeface="+mn-ea"/>
                <a:cs typeface="+mn-cs"/>
              </a:rPr>
              <a:t>Les élèves essaient d’écrire une première fois le mot et soulignent ce dont ils ne sont pas sûrs. </a:t>
            </a:r>
            <a:endParaRPr lang="fr-FR" b="1" dirty="0"/>
          </a:p>
          <a:p>
            <a:r>
              <a:rPr lang="fr-FR" b="1" dirty="0"/>
              <a:t>Quand les élèves encodent en début d'année, ils peuvent le faire en capitale d'imprimerie, s'ils ont des difficultés dans le geste d'écriture. </a:t>
            </a: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ETAPE 3 : MISE EN COMMUN </a:t>
            </a:r>
            <a:br>
              <a:rPr lang="fr-FR" b="1" dirty="0"/>
            </a:br>
            <a:r>
              <a:rPr lang="fr-FR" sz="1200" b="1" kern="1200" dirty="0">
                <a:solidFill>
                  <a:schemeClr val="tx1"/>
                </a:solidFill>
                <a:effectLst/>
                <a:latin typeface="+mn-lt"/>
                <a:ea typeface="+mn-ea"/>
                <a:cs typeface="+mn-cs"/>
              </a:rPr>
              <a:t>Les productions différentes sont affichées et les élèves expriment leur procédure (association phonème-graphème,  recours à des analogies, récupération directe en mémoire).  </a:t>
            </a:r>
            <a:endParaRPr lang="fr-FR" b="1" dirty="0"/>
          </a:p>
          <a:p>
            <a:r>
              <a:rPr lang="fr-FR" b="1" dirty="0"/>
              <a:t>L'enseignant valorise les bonnes correspondances et les règles de fréquence graphèmes-phonèmes. Il explicite : -  les liens </a:t>
            </a:r>
            <a:r>
              <a:rPr lang="fr-FR" b="1" dirty="0" err="1"/>
              <a:t>grapho-phonologiques</a:t>
            </a:r>
            <a:r>
              <a:rPr lang="fr-FR" b="1" dirty="0"/>
              <a:t> (ex: le graphème "eau" est seulement en fin de mot) ; </a:t>
            </a:r>
          </a:p>
          <a:p>
            <a:endParaRPr lang="fr-FR" b="1" dirty="0"/>
          </a:p>
          <a:p>
            <a:r>
              <a:rPr lang="fr-FR" sz="1200" b="1" kern="1200" dirty="0">
                <a:solidFill>
                  <a:schemeClr val="tx1"/>
                </a:solidFill>
                <a:effectLst/>
                <a:latin typeface="+mn-lt"/>
                <a:ea typeface="+mn-ea"/>
                <a:cs typeface="+mn-cs"/>
              </a:rPr>
              <a:t>ETAPE 4 : REECRITURE DU MOT </a:t>
            </a:r>
          </a:p>
          <a:p>
            <a:r>
              <a:rPr lang="fr-FR" b="1" dirty="0"/>
              <a:t>Les élèves font un deuxième essai d'encodage du mot à partir des règles énoncées lors de la mise en commun. </a:t>
            </a:r>
          </a:p>
          <a:p>
            <a:r>
              <a:rPr lang="fr-FR" b="1" dirty="0"/>
              <a:t>-  les lettres muettes en lien avec la morphologie ("t" de chat, le féminin "e" de "épée") ou avec l'histoire du mot ("t" de déodorant).</a:t>
            </a:r>
          </a:p>
          <a:p>
            <a:r>
              <a:rPr lang="fr-FR" b="1" dirty="0"/>
              <a:t>L'objectif est d'arriver à la norme orthographique. </a:t>
            </a:r>
          </a:p>
          <a:p>
            <a:r>
              <a:rPr lang="fr-FR" sz="1200" b="1" kern="1200" dirty="0">
                <a:solidFill>
                  <a:schemeClr val="tx1"/>
                </a:solidFill>
                <a:effectLst/>
                <a:latin typeface="+mn-lt"/>
                <a:ea typeface="+mn-ea"/>
                <a:cs typeface="+mn-cs"/>
              </a:rPr>
              <a:t>DERNIERE MISE EN COMMUN : </a:t>
            </a:r>
            <a:r>
              <a:rPr lang="fr-FR" b="1" dirty="0"/>
              <a:t> </a:t>
            </a:r>
            <a:r>
              <a:rPr lang="fr-FR" sz="1200" b="1" kern="1200" dirty="0">
                <a:solidFill>
                  <a:schemeClr val="tx1"/>
                </a:solidFill>
                <a:effectLst/>
                <a:latin typeface="+mn-lt"/>
                <a:ea typeface="+mn-ea"/>
                <a:cs typeface="+mn-cs"/>
              </a:rPr>
              <a:t>LA NORME ORTHOGRAPHIQUE </a:t>
            </a:r>
            <a:br>
              <a:rPr lang="fr-FR" sz="1200" b="1" kern="1200" dirty="0">
                <a:solidFill>
                  <a:schemeClr val="tx1"/>
                </a:solidFill>
                <a:effectLst/>
                <a:latin typeface="+mn-lt"/>
                <a:ea typeface="+mn-ea"/>
                <a:cs typeface="+mn-cs"/>
              </a:rPr>
            </a:br>
            <a:r>
              <a:rPr lang="fr-FR" b="1" dirty="0"/>
              <a:t>L'enseignant écrit le mot correctement orthographié au tableau. les élèves vérifient qu'il correspond à ce qu'ils ont écrit. Ils copient le mot si l'orthographe n'est toujours pas conforme. </a:t>
            </a:r>
          </a:p>
          <a:p>
            <a:endParaRPr lang="fr-FR" b="1" dirty="0"/>
          </a:p>
          <a:p>
            <a:endParaRPr lang="fr-FR" dirty="0"/>
          </a:p>
        </p:txBody>
      </p:sp>
    </p:spTree>
    <p:extLst>
      <p:ext uri="{BB962C8B-B14F-4D97-AF65-F5344CB8AC3E}">
        <p14:creationId xmlns:p14="http://schemas.microsoft.com/office/powerpoint/2010/main" val="2041279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En CP, l'encodage est une activité quotidienne.</a:t>
            </a:r>
            <a:endParaRPr lang="fr-FR" dirty="0"/>
          </a:p>
        </p:txBody>
      </p:sp>
    </p:spTree>
    <p:extLst>
      <p:ext uri="{BB962C8B-B14F-4D97-AF65-F5344CB8AC3E}">
        <p14:creationId xmlns:p14="http://schemas.microsoft.com/office/powerpoint/2010/main" val="275000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Les observations que nous avons faites dans de nombreuses classes en France font apparaitre que, dès le CP, les élèves doivent copier « quelque chose » une à plusieurs fois par jour : les devoirs, le titre d’une histoire... Or l’étude des emplois du temps affichés montre que la copie est très rarement inscrite dans les heures d’enseignement consacrées au français quand l’orthographe et la grammaire le sont systématiquement. Nous en déduisons que si, à l’école, on fait beaucoup copier, on fait rarement copier pour apprendre à mieux copier. a copie est une activité complexe qui consiste à transposer un écrit d’un support (le tableau, par exemple) à un autre (son cahier, par exemple). Quand on copie une phrase, on doit être capable de lire les premiers mots – donc de les identifier correctement – et de les conserver en mémoire de travail le temps de leur écriture manuscrite. On doit ainsi poursuivre en reprenant la lecture là où on l’avait arrêtée. Plus le texte est long et plus le nombre d’opérations cognitives à mettre successivement en œuvre augmente. En général, le lecteur expert décode correctement et rapidement la phrase à copier et la mémorise en entier alors que l’apprenti-lecteur lit plus lentement et/ou avec plus d’erreurs et encode moins de mots en mémoire de travail. La copie du second est donc beaucoup plus couteuse et plus lente5</a:t>
            </a:r>
            <a:endParaRPr lang="fr-FR" dirty="0"/>
          </a:p>
        </p:txBody>
      </p:sp>
    </p:spTree>
    <p:extLst>
      <p:ext uri="{BB962C8B-B14F-4D97-AF65-F5344CB8AC3E}">
        <p14:creationId xmlns:p14="http://schemas.microsoft.com/office/powerpoint/2010/main" val="3633117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fr-FR"/>
              <a:t>Modifiez le style du titre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73D4B82-6607-49C3-ACD6-4F2E81830A8C}" type="datetime1">
              <a:rPr lang="fr-FR" smtClean="0"/>
              <a:t>23/09/2021</a:t>
            </a:fld>
            <a:endParaRPr lang="fr-F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fr-F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005D1F1-F1C4-431E-AF24-7DF77C45B6CD}" type="slidenum">
              <a:rPr lang="fr-FR" smtClean="0"/>
              <a:pPr/>
              <a:t>‹N°›</a:t>
            </a:fld>
            <a:endParaRPr lang="fr-F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6434EF38-8EFD-45EC-8A7B-673ADFB43E4A}" type="datetime1">
              <a:rPr lang="fr-FR" smtClean="0"/>
              <a:t>23/09/2021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05D1F1-F1C4-431E-AF24-7DF77C45B6C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fr-FR"/>
              <a:t>Modifiez le style du titre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15BF2630-BAB0-4CC7-B648-837FBC3A70FB}" type="datetime1">
              <a:rPr lang="fr-FR" smtClean="0"/>
              <a:t>23/09/2021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05D1F1-F1C4-431E-AF24-7DF77C45B6CD}"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2E8F813-C23B-41CA-8677-A1345AB71638}" type="datetime1">
              <a:rPr lang="fr-FR" smtClean="0"/>
              <a:t>23/09/2021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5727C8B-C200-46F3-AFFC-51DE40A80AD2}" type="datetime1">
              <a:rPr lang="fr-FR" smtClean="0"/>
              <a:t>23/09/2021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05D1F1-F1C4-431E-AF24-7DF77C45B6C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fr-FR"/>
              <a:t>Modifiez le style du titre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EAA9DAB-680F-4EBA-B930-4876F0699C19}" type="datetime1">
              <a:rPr lang="fr-FR" smtClean="0"/>
              <a:t>23/09/2021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05D1F1-F1C4-431E-AF24-7DF77C45B6C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5" name="Date Placeholder 4"/>
          <p:cNvSpPr>
            <a:spLocks noGrp="1"/>
          </p:cNvSpPr>
          <p:nvPr>
            <p:ph type="dt" sz="half" idx="10"/>
          </p:nvPr>
        </p:nvSpPr>
        <p:spPr/>
        <p:txBody>
          <a:bodyPr/>
          <a:lstStyle/>
          <a:p>
            <a:fld id="{7FD3D3EB-6A42-4F31-B581-B98678697ED9}" type="datetime1">
              <a:rPr lang="fr-FR" smtClean="0"/>
              <a:t>23/09/2021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005D1F1-F1C4-431E-AF24-7DF77C45B6CD}" type="slidenum">
              <a:rPr lang="fr-FR" smtClean="0"/>
              <a:pPr/>
              <a:t>‹N°›</a:t>
            </a:fld>
            <a:endParaRPr lang="fr-FR"/>
          </a:p>
        </p:txBody>
      </p:sp>
      <p:sp>
        <p:nvSpPr>
          <p:cNvPr id="9" name="Content Placeholder 8"/>
          <p:cNvSpPr>
            <a:spLocks noGrp="1"/>
          </p:cNvSpPr>
          <p:nvPr>
            <p:ph sz="quarter" idx="13"/>
          </p:nvPr>
        </p:nvSpPr>
        <p:spPr>
          <a:xfrm>
            <a:off x="1042416" y="2313432"/>
            <a:ext cx="3419856" cy="349300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6C0E160-BFEC-48E7-B60A-3836919B8D8A}" type="datetime1">
              <a:rPr lang="fr-FR" smtClean="0"/>
              <a:t>23/09/2021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005D1F1-F1C4-431E-AF24-7DF77C45B6C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278174BB-87F5-4E52-8731-BDF0D1D9529D}" type="datetime1">
              <a:rPr lang="fr-FR" smtClean="0"/>
              <a:t>23/09/2021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005D1F1-F1C4-431E-AF24-7DF77C45B6C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9B9DA-9610-4098-A5E1-5EF4BFF67B6B}" type="datetime1">
              <a:rPr lang="fr-FR" smtClean="0"/>
              <a:t>23/09/2021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005D1F1-F1C4-431E-AF24-7DF77C45B6C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EFE5E27-C689-4C58-803C-337EEE0E5757}" type="datetime1">
              <a:rPr lang="fr-FR" smtClean="0"/>
              <a:t>23/09/2021</a:t>
            </a:fld>
            <a:endParaRPr lang="fr-FR"/>
          </a:p>
        </p:txBody>
      </p:sp>
      <p:sp>
        <p:nvSpPr>
          <p:cNvPr id="7" name="Slide Number Placeholder 6"/>
          <p:cNvSpPr>
            <a:spLocks noGrp="1"/>
          </p:cNvSpPr>
          <p:nvPr>
            <p:ph type="sldNum" sz="quarter" idx="12"/>
          </p:nvPr>
        </p:nvSpPr>
        <p:spPr/>
        <p:txBody>
          <a:bodyPr/>
          <a:lstStyle/>
          <a:p>
            <a:fld id="{8005D1F1-F1C4-431E-AF24-7DF77C45B6CD}" type="slidenum">
              <a:rPr lang="fr-FR" smtClean="0"/>
              <a:pPr/>
              <a:t>‹N°›</a:t>
            </a:fld>
            <a:endParaRPr lang="fr-F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r-F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fr-FR"/>
              <a:t>Modifiez le style du titre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fr-FR"/>
              <a:t>Modifiez le style du titre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083D92AA-DCDC-4FEE-8433-7F5E0ADE9A40}" type="datetime1">
              <a:rPr lang="fr-FR" smtClean="0"/>
              <a:t>23/09/2021</a:t>
            </a:fld>
            <a:endParaRPr lang="fr-F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r-FR"/>
          </a:p>
        </p:txBody>
      </p:sp>
      <p:sp>
        <p:nvSpPr>
          <p:cNvPr id="7" name="Slide Number Placeholder 6"/>
          <p:cNvSpPr>
            <a:spLocks noGrp="1"/>
          </p:cNvSpPr>
          <p:nvPr>
            <p:ph type="sldNum" sz="quarter" idx="12"/>
          </p:nvPr>
        </p:nvSpPr>
        <p:spPr/>
        <p:txBody>
          <a:bodyPr/>
          <a:lstStyle/>
          <a:p>
            <a:fld id="{8005D1F1-F1C4-431E-AF24-7DF77C45B6C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216DACFA-044D-4931-ABE6-D24174F4BF3E}" type="datetime1">
              <a:rPr lang="fr-FR" smtClean="0"/>
              <a:t>23/09/2021</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fr-F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planlecture78.ac-versailles.fr/category/galerie-photos-videos/copie-encodag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82214" y="3763426"/>
            <a:ext cx="6626225" cy="1189574"/>
          </a:xfrm>
        </p:spPr>
        <p:txBody>
          <a:bodyPr>
            <a:normAutofit/>
          </a:bodyPr>
          <a:lstStyle/>
          <a:p>
            <a:pPr algn="ctr"/>
            <a:r>
              <a:rPr lang="fr-FR" sz="2800" b="1" dirty="0">
                <a:solidFill>
                  <a:srgbClr val="F9AD15"/>
                </a:solidFill>
              </a:rPr>
              <a:t>Plan lecture 78</a:t>
            </a:r>
            <a:br>
              <a:rPr lang="fr-FR" sz="2800" b="1" dirty="0">
                <a:solidFill>
                  <a:srgbClr val="F9AD15"/>
                </a:solidFill>
              </a:rPr>
            </a:br>
            <a:r>
              <a:rPr lang="fr-FR" sz="2800" b="1" dirty="0">
                <a:solidFill>
                  <a:srgbClr val="F9AD15"/>
                </a:solidFill>
              </a:rPr>
              <a:t>Formations CP-CE1 2021</a:t>
            </a:r>
          </a:p>
        </p:txBody>
      </p:sp>
      <p:sp>
        <p:nvSpPr>
          <p:cNvPr id="3" name="Sous-titre 2"/>
          <p:cNvSpPr>
            <a:spLocks noGrp="1"/>
          </p:cNvSpPr>
          <p:nvPr>
            <p:ph type="subTitle" idx="1"/>
          </p:nvPr>
        </p:nvSpPr>
        <p:spPr>
          <a:xfrm>
            <a:off x="3908859" y="617537"/>
            <a:ext cx="4823601" cy="1656184"/>
          </a:xfrm>
        </p:spPr>
        <p:txBody>
          <a:bodyPr>
            <a:noAutofit/>
          </a:bodyPr>
          <a:lstStyle/>
          <a:p>
            <a:pPr algn="ctr">
              <a:spcBef>
                <a:spcPct val="0"/>
              </a:spcBef>
            </a:pPr>
            <a:r>
              <a:rPr lang="fr-FR" sz="2800" dirty="0">
                <a:solidFill>
                  <a:schemeClr val="bg1"/>
                </a:solidFill>
                <a:latin typeface="Archive" pitchFamily="50" charset="0"/>
                <a:ea typeface="+mj-ea"/>
                <a:cs typeface="+mj-cs"/>
              </a:rPr>
              <a:t>ENCODAGE et COPIE</a:t>
            </a:r>
          </a:p>
        </p:txBody>
      </p:sp>
      <p:sp>
        <p:nvSpPr>
          <p:cNvPr id="4" name="AutoShape 2" descr="Résultat de recherche d'images pour &quot;enfant et adulte qui lisent un livre&quot;"/>
          <p:cNvSpPr>
            <a:spLocks noChangeAspect="1" noChangeArrowheads="1"/>
          </p:cNvSpPr>
          <p:nvPr/>
        </p:nvSpPr>
        <p:spPr bwMode="auto">
          <a:xfrm>
            <a:off x="155575" y="-1385888"/>
            <a:ext cx="5162550" cy="2895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292934"/>
              </a:solidFill>
            </a:endParaRPr>
          </a:p>
        </p:txBody>
      </p:sp>
      <p:sp>
        <p:nvSpPr>
          <p:cNvPr id="5" name="AutoShape 4" descr="https://photos.lci.fr/images/613/344/lecture-du-soir-aux-enfants-efcb15-0@1x.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292934"/>
              </a:solidFill>
            </a:endParaRPr>
          </a:p>
        </p:txBody>
      </p:sp>
      <p:sp>
        <p:nvSpPr>
          <p:cNvPr id="6" name="AutoShape 6" descr="https://photos.lci.fr/images/613/344/lecture-du-soir-aux-enfants-efcb15-0@1x.jpe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292934"/>
              </a:solidFill>
            </a:endParaRPr>
          </a:p>
        </p:txBody>
      </p:sp>
      <p:sp>
        <p:nvSpPr>
          <p:cNvPr id="10" name="Forme en L 9"/>
          <p:cNvSpPr/>
          <p:nvPr/>
        </p:nvSpPr>
        <p:spPr>
          <a:xfrm rot="10800000">
            <a:off x="4583833" y="438752"/>
            <a:ext cx="3922371" cy="252027"/>
          </a:xfrm>
          <a:prstGeom prst="corner">
            <a:avLst/>
          </a:prstGeom>
          <a:solidFill>
            <a:srgbClr val="F9AD15"/>
          </a:solidFill>
          <a:ln>
            <a:solidFill>
              <a:srgbClr val="F9A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9AD15"/>
              </a:solidFill>
            </a:endParaRPr>
          </a:p>
        </p:txBody>
      </p:sp>
      <p:sp>
        <p:nvSpPr>
          <p:cNvPr id="11" name="Forme en L 10"/>
          <p:cNvSpPr/>
          <p:nvPr/>
        </p:nvSpPr>
        <p:spPr>
          <a:xfrm>
            <a:off x="3048000" y="995547"/>
            <a:ext cx="3922371" cy="252027"/>
          </a:xfrm>
          <a:prstGeom prst="corner">
            <a:avLst/>
          </a:prstGeom>
          <a:solidFill>
            <a:srgbClr val="F9AD15"/>
          </a:solidFill>
          <a:ln>
            <a:solidFill>
              <a:srgbClr val="F9A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9AD15"/>
              </a:solidFill>
            </a:endParaRPr>
          </a:p>
        </p:txBody>
      </p:sp>
      <p:sp>
        <p:nvSpPr>
          <p:cNvPr id="7" name="ZoneTexte 6"/>
          <p:cNvSpPr txBox="1"/>
          <p:nvPr/>
        </p:nvSpPr>
        <p:spPr>
          <a:xfrm>
            <a:off x="5181600" y="3301762"/>
            <a:ext cx="2726839" cy="461665"/>
          </a:xfrm>
          <a:prstGeom prst="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fr-FR" sz="2400" b="1" dirty="0">
              <a:solidFill>
                <a:schemeClr val="accent2"/>
              </a:solidFill>
            </a:endParaRPr>
          </a:p>
        </p:txBody>
      </p:sp>
      <p:sp>
        <p:nvSpPr>
          <p:cNvPr id="13" name="AutoShape 2" descr="Résultat de recherche d'images pour &quot;photo enfants ecriture&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AutoShape 4" descr="Résultat de recherche d'images pour &quot;photo enfants ecriture&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AutoShape 6" descr="Résultat de recherche d'images pour &quot;photo enfants ecriture&quo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905000"/>
            <a:ext cx="2967860" cy="213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96" y="5814350"/>
            <a:ext cx="1135804" cy="989249"/>
          </a:xfrm>
          <a:prstGeom prst="rect">
            <a:avLst/>
          </a:prstGeom>
        </p:spPr>
      </p:pic>
      <p:sp>
        <p:nvSpPr>
          <p:cNvPr id="18" name="Rectangle 17"/>
          <p:cNvSpPr/>
          <p:nvPr/>
        </p:nvSpPr>
        <p:spPr>
          <a:xfrm>
            <a:off x="1497058" y="6424937"/>
            <a:ext cx="2411801" cy="3565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sz="1050" dirty="0"/>
              <a:t>Blandine Tissier- Christelle Pourchet</a:t>
            </a:r>
          </a:p>
        </p:txBody>
      </p:sp>
      <p:pic>
        <p:nvPicPr>
          <p:cNvPr id="16" name="Image 15">
            <a:extLst>
              <a:ext uri="{FF2B5EF4-FFF2-40B4-BE49-F238E27FC236}">
                <a16:creationId xmlns:a16="http://schemas.microsoft.com/office/drawing/2014/main" id="{1B8477AA-98C7-4B5F-BE50-2B55A54B5B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71" y="76491"/>
            <a:ext cx="1828800" cy="1228578"/>
          </a:xfrm>
          <a:prstGeom prst="rect">
            <a:avLst/>
          </a:prstGeom>
        </p:spPr>
      </p:pic>
    </p:spTree>
    <p:extLst>
      <p:ext uri="{BB962C8B-B14F-4D97-AF65-F5344CB8AC3E}">
        <p14:creationId xmlns:p14="http://schemas.microsoft.com/office/powerpoint/2010/main" val="778377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F2CFB8-E7E8-4957-9E04-768B6EA19191}"/>
              </a:ext>
            </a:extLst>
          </p:cNvPr>
          <p:cNvSpPr>
            <a:spLocks noGrp="1"/>
          </p:cNvSpPr>
          <p:nvPr>
            <p:ph type="title"/>
          </p:nvPr>
        </p:nvSpPr>
        <p:spPr>
          <a:xfrm>
            <a:off x="796063" y="663939"/>
            <a:ext cx="7024744" cy="722864"/>
          </a:xfrm>
        </p:spPr>
        <p:txBody>
          <a:bodyPr/>
          <a:lstStyle/>
          <a:p>
            <a:r>
              <a:rPr lang="fr-FR" dirty="0"/>
              <a:t>Le rôle de l’enseignant</a:t>
            </a:r>
          </a:p>
        </p:txBody>
      </p:sp>
      <p:sp>
        <p:nvSpPr>
          <p:cNvPr id="3" name="Espace réservé du contenu 2">
            <a:extLst>
              <a:ext uri="{FF2B5EF4-FFF2-40B4-BE49-F238E27FC236}">
                <a16:creationId xmlns:a16="http://schemas.microsoft.com/office/drawing/2014/main" id="{0A2B810D-E7AE-4380-8661-F0161623CBCB}"/>
              </a:ext>
            </a:extLst>
          </p:cNvPr>
          <p:cNvSpPr>
            <a:spLocks noGrp="1"/>
          </p:cNvSpPr>
          <p:nvPr>
            <p:ph idx="1"/>
          </p:nvPr>
        </p:nvSpPr>
        <p:spPr>
          <a:xfrm>
            <a:off x="796064" y="1524000"/>
            <a:ext cx="7024746" cy="4308629"/>
          </a:xfrm>
        </p:spPr>
        <p:txBody>
          <a:bodyPr>
            <a:normAutofit fontScale="85000" lnSpcReduction="20000"/>
          </a:bodyPr>
          <a:lstStyle/>
          <a:p>
            <a:r>
              <a:rPr lang="fr-FR" dirty="0"/>
              <a:t>En classe, les élèves sont à associer impérativement à l'analyse (</a:t>
            </a:r>
            <a:r>
              <a:rPr lang="fr-FR" dirty="0" err="1"/>
              <a:t>cf</a:t>
            </a:r>
            <a:r>
              <a:rPr lang="fr-FR" dirty="0"/>
              <a:t>: démarche ci-dessus). </a:t>
            </a:r>
            <a:br>
              <a:rPr lang="fr-FR" dirty="0"/>
            </a:br>
            <a:endParaRPr lang="fr-FR" dirty="0"/>
          </a:p>
          <a:p>
            <a:r>
              <a:rPr lang="fr-FR" dirty="0"/>
              <a:t>L’enseignant est un </a:t>
            </a:r>
            <a:r>
              <a:rPr lang="fr-FR" b="1" dirty="0">
                <a:solidFill>
                  <a:schemeClr val="accent2"/>
                </a:solidFill>
              </a:rPr>
              <a:t>V.I.P</a:t>
            </a:r>
            <a:r>
              <a:rPr lang="fr-FR" dirty="0"/>
              <a:t> de l'encodage (selon M. </a:t>
            </a:r>
            <a:r>
              <a:rPr lang="fr-FR" dirty="0" err="1"/>
              <a:t>Brigaudiot</a:t>
            </a:r>
            <a:r>
              <a:rPr lang="fr-FR" dirty="0"/>
              <a:t>)  : </a:t>
            </a:r>
            <a:br>
              <a:rPr lang="fr-FR" dirty="0"/>
            </a:br>
            <a:endParaRPr lang="fr-FR" dirty="0"/>
          </a:p>
          <a:p>
            <a:r>
              <a:rPr lang="fr-FR" dirty="0"/>
              <a:t>"</a:t>
            </a:r>
            <a:r>
              <a:rPr lang="fr-FR" b="1" dirty="0">
                <a:solidFill>
                  <a:schemeClr val="accent2"/>
                </a:solidFill>
              </a:rPr>
              <a:t>Valoriser</a:t>
            </a:r>
            <a:r>
              <a:rPr lang="fr-FR" b="1" dirty="0"/>
              <a:t> </a:t>
            </a:r>
            <a:r>
              <a:rPr lang="fr-FR" dirty="0"/>
              <a:t>= donner de la valeur à une production quelle qu’elle soit.</a:t>
            </a:r>
          </a:p>
          <a:p>
            <a:r>
              <a:rPr lang="fr-FR" b="1" dirty="0">
                <a:solidFill>
                  <a:schemeClr val="accent2"/>
                </a:solidFill>
              </a:rPr>
              <a:t>Interpréter</a:t>
            </a:r>
            <a:r>
              <a:rPr lang="fr-FR" dirty="0"/>
              <a:t> = renvoyer l'enfant à ce qu'il a écrit et lui faire un feedback. Le faire réfléchir à ce qu'il devait écrire et comment procéder (métacognition).</a:t>
            </a:r>
            <a:br>
              <a:rPr lang="fr-FR" dirty="0"/>
            </a:br>
            <a:r>
              <a:rPr lang="fr-FR" b="1" dirty="0">
                <a:solidFill>
                  <a:schemeClr val="accent2"/>
                </a:solidFill>
              </a:rPr>
              <a:t>Poser l’écart </a:t>
            </a:r>
            <a:r>
              <a:rPr lang="fr-FR" dirty="0"/>
              <a:t>= Tu en es là, je vais te montrer comment j'écris ! On ne pose pas de question à l’enfant, on montre l’écart à l’expertise (mot orthographié correctement) et les enfants vont progressivement s’efforcer de le réduire."</a:t>
            </a:r>
          </a:p>
          <a:p>
            <a:endParaRPr lang="fr-FR" dirty="0"/>
          </a:p>
        </p:txBody>
      </p:sp>
    </p:spTree>
    <p:extLst>
      <p:ext uri="{BB962C8B-B14F-4D97-AF65-F5344CB8AC3E}">
        <p14:creationId xmlns:p14="http://schemas.microsoft.com/office/powerpoint/2010/main" val="2811481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C7AE4B-A359-4546-BE07-E7EF29A549E7}"/>
              </a:ext>
            </a:extLst>
          </p:cNvPr>
          <p:cNvSpPr>
            <a:spLocks noGrp="1"/>
          </p:cNvSpPr>
          <p:nvPr>
            <p:ph type="title"/>
          </p:nvPr>
        </p:nvSpPr>
        <p:spPr>
          <a:xfrm>
            <a:off x="821463" y="777203"/>
            <a:ext cx="7024744" cy="496336"/>
          </a:xfrm>
        </p:spPr>
        <p:txBody>
          <a:bodyPr>
            <a:normAutofit fontScale="90000"/>
          </a:bodyPr>
          <a:lstStyle/>
          <a:p>
            <a:r>
              <a:rPr lang="fr-FR" dirty="0"/>
              <a:t>Exemple avec le mot carnaval</a:t>
            </a:r>
          </a:p>
        </p:txBody>
      </p:sp>
      <p:sp>
        <p:nvSpPr>
          <p:cNvPr id="3" name="Espace réservé du contenu 2">
            <a:extLst>
              <a:ext uri="{FF2B5EF4-FFF2-40B4-BE49-F238E27FC236}">
                <a16:creationId xmlns:a16="http://schemas.microsoft.com/office/drawing/2014/main" id="{1CEAD496-9E1C-43AC-9592-663D221ACD41}"/>
              </a:ext>
            </a:extLst>
          </p:cNvPr>
          <p:cNvSpPr>
            <a:spLocks noGrp="1"/>
          </p:cNvSpPr>
          <p:nvPr>
            <p:ph idx="1"/>
          </p:nvPr>
        </p:nvSpPr>
        <p:spPr>
          <a:xfrm>
            <a:off x="796066" y="1447800"/>
            <a:ext cx="7433534" cy="4800600"/>
          </a:xfrm>
        </p:spPr>
        <p:txBody>
          <a:bodyPr>
            <a:normAutofit fontScale="92500" lnSpcReduction="20000"/>
          </a:bodyPr>
          <a:lstStyle/>
          <a:p>
            <a:r>
              <a:rPr lang="fr-FR" dirty="0"/>
              <a:t>1.</a:t>
            </a:r>
            <a:r>
              <a:rPr lang="fr-FR" b="1" dirty="0">
                <a:solidFill>
                  <a:schemeClr val="accent2"/>
                </a:solidFill>
              </a:rPr>
              <a:t>Valorise</a:t>
            </a:r>
            <a:r>
              <a:rPr lang="fr-FR" b="1" dirty="0"/>
              <a:t> </a:t>
            </a:r>
            <a:r>
              <a:rPr lang="fr-FR" dirty="0"/>
              <a:t>« C’est vraiment bien ! Tu as essayé d’écrire tout seul le mot carnaval ! »</a:t>
            </a:r>
          </a:p>
          <a:p>
            <a:r>
              <a:rPr lang="fr-FR" dirty="0"/>
              <a:t>2. </a:t>
            </a:r>
            <a:r>
              <a:rPr lang="fr-FR" b="1" dirty="0">
                <a:solidFill>
                  <a:schemeClr val="accent2"/>
                </a:solidFill>
              </a:rPr>
              <a:t>Interprète</a:t>
            </a:r>
            <a:r>
              <a:rPr lang="fr-FR" b="1" dirty="0"/>
              <a:t> </a:t>
            </a:r>
            <a:r>
              <a:rPr lang="fr-FR" dirty="0"/>
              <a:t>« Je vais lire ce que tu as écrit ». M lit exactement ce qui est écrit «KRAAVL». Tu entends, je ne peux pas lire vraiment «carnaval». Tu as écrit des lettres du mot carnaval, c’est très bien ! Mais tu n'as pas encore écrit le mot carnaval, et c’est normal car tu es en train d’apprendre.</a:t>
            </a:r>
          </a:p>
          <a:p>
            <a:r>
              <a:rPr lang="fr-FR" dirty="0"/>
              <a:t>3. </a:t>
            </a:r>
            <a:r>
              <a:rPr lang="fr-FR" b="1" dirty="0">
                <a:solidFill>
                  <a:schemeClr val="accent2"/>
                </a:solidFill>
              </a:rPr>
              <a:t>Pose l’écart </a:t>
            </a:r>
            <a:r>
              <a:rPr lang="fr-FR" dirty="0"/>
              <a:t>: « Maintenant, je vais te montrer comment écrire le mot carnaval.». M frappe les syllabes car na val, puis dit « on va d’abord écrire CAR, qui s’écrit avec un c qui fait le son «k» (elle écrit la lettre C sous les yeux de l’enfant), puis on ajoute A pour faire le son «KA», et on ajoute un R qui fait le son «r» pour faire «CAR». Elle répète la même démarche pour les deux syllabes suivantes. </a:t>
            </a:r>
          </a:p>
          <a:p>
            <a:endParaRPr lang="fr-FR" dirty="0"/>
          </a:p>
        </p:txBody>
      </p:sp>
    </p:spTree>
    <p:extLst>
      <p:ext uri="{BB962C8B-B14F-4D97-AF65-F5344CB8AC3E}">
        <p14:creationId xmlns:p14="http://schemas.microsoft.com/office/powerpoint/2010/main" val="1594258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7C3152-5A43-48DB-AA5A-635ECAFEC125}"/>
              </a:ext>
            </a:extLst>
          </p:cNvPr>
          <p:cNvSpPr>
            <a:spLocks noGrp="1"/>
          </p:cNvSpPr>
          <p:nvPr>
            <p:ph type="title"/>
          </p:nvPr>
        </p:nvSpPr>
        <p:spPr>
          <a:xfrm>
            <a:off x="1018092" y="762000"/>
            <a:ext cx="7024744" cy="722864"/>
          </a:xfrm>
        </p:spPr>
        <p:txBody>
          <a:bodyPr/>
          <a:lstStyle/>
          <a:p>
            <a:r>
              <a:rPr lang="fr-FR" dirty="0"/>
              <a:t>Quand et quoi encoder ?</a:t>
            </a:r>
          </a:p>
        </p:txBody>
      </p:sp>
      <p:sp>
        <p:nvSpPr>
          <p:cNvPr id="3" name="Espace réservé du contenu 2">
            <a:extLst>
              <a:ext uri="{FF2B5EF4-FFF2-40B4-BE49-F238E27FC236}">
                <a16:creationId xmlns:a16="http://schemas.microsoft.com/office/drawing/2014/main" id="{7A829FD5-8C8D-40C8-8444-C1084F7EB987}"/>
              </a:ext>
            </a:extLst>
          </p:cNvPr>
          <p:cNvSpPr>
            <a:spLocks noGrp="1"/>
          </p:cNvSpPr>
          <p:nvPr>
            <p:ph idx="1"/>
          </p:nvPr>
        </p:nvSpPr>
        <p:spPr>
          <a:xfrm>
            <a:off x="1043492" y="1600200"/>
            <a:ext cx="7567108" cy="4876800"/>
          </a:xfrm>
        </p:spPr>
        <p:txBody>
          <a:bodyPr>
            <a:normAutofit fontScale="70000" lnSpcReduction="20000"/>
          </a:bodyPr>
          <a:lstStyle/>
          <a:p>
            <a:r>
              <a:rPr lang="fr-FR" dirty="0"/>
              <a:t>Il est nécessaire </a:t>
            </a:r>
            <a:r>
              <a:rPr lang="fr-FR" b="1" dirty="0">
                <a:solidFill>
                  <a:schemeClr val="accent2"/>
                </a:solidFill>
              </a:rPr>
              <a:t>de ritualiser l’encodage </a:t>
            </a:r>
            <a:r>
              <a:rPr lang="fr-FR" dirty="0"/>
              <a:t>pour amener les élèves à repérer avec quelles lettres on encode les phonèmes. </a:t>
            </a:r>
          </a:p>
          <a:p>
            <a:endParaRPr lang="fr-FR" dirty="0"/>
          </a:p>
          <a:p>
            <a:r>
              <a:rPr lang="fr-FR" dirty="0"/>
              <a:t>L'encodage est travaillé dès la maternelle (inscrit dans le programme dès la MS sous "essais d'écriture").  Cette activité s’inscrit dans une </a:t>
            </a:r>
            <a:r>
              <a:rPr lang="fr-FR" b="1" dirty="0">
                <a:solidFill>
                  <a:schemeClr val="accent2"/>
                </a:solidFill>
              </a:rPr>
              <a:t>progression de l’encodage </a:t>
            </a:r>
            <a:r>
              <a:rPr lang="fr-FR" dirty="0"/>
              <a:t>de mots transparents vers l’écriture orthographique de mots. </a:t>
            </a:r>
          </a:p>
          <a:p>
            <a:endParaRPr lang="fr-FR" dirty="0"/>
          </a:p>
          <a:p>
            <a:r>
              <a:rPr lang="fr-FR" b="1" dirty="0">
                <a:solidFill>
                  <a:schemeClr val="accent2"/>
                </a:solidFill>
              </a:rPr>
              <a:t>Pour les élèves non décodeurs et découvreurs</a:t>
            </a:r>
            <a:r>
              <a:rPr lang="fr-FR" dirty="0"/>
              <a:t>, l'enseignant peut proposer au démarrage simplement </a:t>
            </a:r>
            <a:r>
              <a:rPr lang="fr-FR" b="1" dirty="0">
                <a:solidFill>
                  <a:schemeClr val="accent2"/>
                </a:solidFill>
              </a:rPr>
              <a:t>l'encodage de syllabes </a:t>
            </a:r>
            <a:r>
              <a:rPr lang="fr-FR" dirty="0"/>
              <a:t>simples. Puis, il peut ensuite faire encoder </a:t>
            </a:r>
            <a:r>
              <a:rPr lang="fr-FR" b="1" dirty="0">
                <a:solidFill>
                  <a:schemeClr val="accent2"/>
                </a:solidFill>
              </a:rPr>
              <a:t>des mots transparents </a:t>
            </a:r>
            <a:r>
              <a:rPr lang="fr-FR" dirty="0"/>
              <a:t>(mots sans lettre muette et "100% déchiffrable) </a:t>
            </a:r>
            <a:r>
              <a:rPr lang="fr-FR" b="1" dirty="0">
                <a:solidFill>
                  <a:schemeClr val="accent2"/>
                </a:solidFill>
              </a:rPr>
              <a:t>tous les jours</a:t>
            </a:r>
            <a:r>
              <a:rPr lang="fr-FR" dirty="0"/>
              <a:t>, plusieurs fois par jour. Il s’agit d’un mot qui n’a pas été rencontré en classe (mot comprenant le graphème étudié). </a:t>
            </a:r>
          </a:p>
          <a:p>
            <a:endParaRPr lang="fr-FR" dirty="0"/>
          </a:p>
          <a:p>
            <a:r>
              <a:rPr lang="fr-FR" dirty="0"/>
              <a:t>Lorsque  </a:t>
            </a:r>
            <a:r>
              <a:rPr lang="fr-FR" b="1" dirty="0">
                <a:solidFill>
                  <a:schemeClr val="accent2"/>
                </a:solidFill>
              </a:rPr>
              <a:t>les élèves sont au stade alphabétique</a:t>
            </a:r>
            <a:r>
              <a:rPr lang="fr-FR" dirty="0"/>
              <a:t>, l'enseignant peut commencer à proposer des </a:t>
            </a:r>
            <a:r>
              <a:rPr lang="fr-FR" b="1" dirty="0">
                <a:solidFill>
                  <a:schemeClr val="accent2"/>
                </a:solidFill>
              </a:rPr>
              <a:t>mots non transparents</a:t>
            </a:r>
            <a:r>
              <a:rPr lang="fr-FR" dirty="0"/>
              <a:t>  qui leur permettront d'accéder au stade orthographique, avec un retour sur la norme. </a:t>
            </a:r>
          </a:p>
          <a:p>
            <a:endParaRPr lang="fr-FR" dirty="0"/>
          </a:p>
        </p:txBody>
      </p:sp>
    </p:spTree>
    <p:extLst>
      <p:ext uri="{BB962C8B-B14F-4D97-AF65-F5344CB8AC3E}">
        <p14:creationId xmlns:p14="http://schemas.microsoft.com/office/powerpoint/2010/main" val="2535829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A0C950EE-B93E-4FBC-B6D2-B4BF114EE9D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600" y="1676400"/>
            <a:ext cx="4495816" cy="2363237"/>
          </a:xfrm>
        </p:spPr>
      </p:pic>
      <p:pic>
        <p:nvPicPr>
          <p:cNvPr id="7" name="Image 6">
            <a:extLst>
              <a:ext uri="{FF2B5EF4-FFF2-40B4-BE49-F238E27FC236}">
                <a16:creationId xmlns:a16="http://schemas.microsoft.com/office/drawing/2014/main" id="{F74F23A3-B3A0-4FE3-AD5F-05AE92E72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0600" y="1486418"/>
            <a:ext cx="2057400" cy="2743200"/>
          </a:xfrm>
          <a:prstGeom prst="rect">
            <a:avLst/>
          </a:prstGeom>
        </p:spPr>
      </p:pic>
      <p:sp>
        <p:nvSpPr>
          <p:cNvPr id="8" name="ZoneTexte 7">
            <a:extLst>
              <a:ext uri="{FF2B5EF4-FFF2-40B4-BE49-F238E27FC236}">
                <a16:creationId xmlns:a16="http://schemas.microsoft.com/office/drawing/2014/main" id="{50561FEF-FDAC-4152-9BC7-39E257535D64}"/>
              </a:ext>
            </a:extLst>
          </p:cNvPr>
          <p:cNvSpPr txBox="1"/>
          <p:nvPr/>
        </p:nvSpPr>
        <p:spPr>
          <a:xfrm>
            <a:off x="2057400" y="4724400"/>
            <a:ext cx="4648200" cy="646331"/>
          </a:xfrm>
          <a:prstGeom prst="rect">
            <a:avLst/>
          </a:prstGeom>
          <a:noFill/>
        </p:spPr>
        <p:txBody>
          <a:bodyPr wrap="square" rtlCol="0">
            <a:spAutoFit/>
          </a:bodyPr>
          <a:lstStyle/>
          <a:p>
            <a:r>
              <a:rPr lang="fr-FR" dirty="0"/>
              <a:t>Encodage en autonomie et autocorrection</a:t>
            </a:r>
          </a:p>
        </p:txBody>
      </p:sp>
    </p:spTree>
    <p:extLst>
      <p:ext uri="{BB962C8B-B14F-4D97-AF65-F5344CB8AC3E}">
        <p14:creationId xmlns:p14="http://schemas.microsoft.com/office/powerpoint/2010/main" val="1277302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7B8AA6-979E-4BE3-9809-9BF7D71AB78B}"/>
              </a:ext>
            </a:extLst>
          </p:cNvPr>
          <p:cNvSpPr>
            <a:spLocks noGrp="1"/>
          </p:cNvSpPr>
          <p:nvPr>
            <p:ph type="title"/>
          </p:nvPr>
        </p:nvSpPr>
        <p:spPr>
          <a:xfrm>
            <a:off x="1043490" y="1027664"/>
            <a:ext cx="7024744" cy="648736"/>
          </a:xfrm>
        </p:spPr>
        <p:txBody>
          <a:bodyPr>
            <a:normAutofit fontScale="90000"/>
          </a:bodyPr>
          <a:lstStyle/>
          <a:p>
            <a:r>
              <a:rPr lang="fr-FR" dirty="0"/>
              <a:t>POINTS FORTS A RETENIR</a:t>
            </a:r>
          </a:p>
        </p:txBody>
      </p:sp>
      <p:sp>
        <p:nvSpPr>
          <p:cNvPr id="3" name="Espace réservé du contenu 2">
            <a:extLst>
              <a:ext uri="{FF2B5EF4-FFF2-40B4-BE49-F238E27FC236}">
                <a16:creationId xmlns:a16="http://schemas.microsoft.com/office/drawing/2014/main" id="{C959A76C-9CA6-4FE1-958D-75C6C602310F}"/>
              </a:ext>
            </a:extLst>
          </p:cNvPr>
          <p:cNvSpPr>
            <a:spLocks noGrp="1"/>
          </p:cNvSpPr>
          <p:nvPr>
            <p:ph idx="1"/>
          </p:nvPr>
        </p:nvSpPr>
        <p:spPr>
          <a:xfrm>
            <a:off x="1290917" y="2057400"/>
            <a:ext cx="6777317" cy="3508977"/>
          </a:xfrm>
        </p:spPr>
        <p:txBody>
          <a:bodyPr>
            <a:normAutofit fontScale="92500" lnSpcReduction="20000"/>
          </a:bodyPr>
          <a:lstStyle/>
          <a:p>
            <a:pPr marL="68580" indent="0">
              <a:buNone/>
            </a:pPr>
            <a:r>
              <a:rPr lang="fr-FR" dirty="0">
                <a:latin typeface="Marianne" panose="02000000000000000000" pitchFamily="50" charset="0"/>
              </a:rPr>
              <a:t>→ </a:t>
            </a:r>
            <a:r>
              <a:rPr lang="fr-FR" b="1" dirty="0">
                <a:solidFill>
                  <a:schemeClr val="accent2"/>
                </a:solidFill>
                <a:latin typeface="Marianne" panose="02000000000000000000" pitchFamily="50" charset="0"/>
              </a:rPr>
              <a:t>Le lien entre l'encodage et le décodage : </a:t>
            </a:r>
            <a:r>
              <a:rPr lang="fr-FR" dirty="0">
                <a:latin typeface="Marianne" panose="02000000000000000000" pitchFamily="50" charset="0"/>
              </a:rPr>
              <a:t>l'encodage va permettre une meilleure acquisition du code et donc, renforce les correspondances graphèmes-phonèmes. </a:t>
            </a:r>
            <a:br>
              <a:rPr lang="fr-FR" dirty="0">
                <a:latin typeface="Marianne" panose="02000000000000000000" pitchFamily="50" charset="0"/>
              </a:rPr>
            </a:br>
            <a:endParaRPr lang="fr-FR" dirty="0">
              <a:latin typeface="Marianne" panose="02000000000000000000" pitchFamily="50" charset="0"/>
            </a:endParaRPr>
          </a:p>
          <a:p>
            <a:pPr marL="68580" indent="0">
              <a:buNone/>
            </a:pPr>
            <a:r>
              <a:rPr lang="fr-FR" dirty="0">
                <a:latin typeface="Marianne" panose="02000000000000000000" pitchFamily="50" charset="0"/>
              </a:rPr>
              <a:t>→  </a:t>
            </a:r>
            <a:r>
              <a:rPr lang="fr-FR" dirty="0">
                <a:solidFill>
                  <a:schemeClr val="accent2"/>
                </a:solidFill>
                <a:latin typeface="Marianne" panose="02000000000000000000" pitchFamily="50" charset="0"/>
              </a:rPr>
              <a:t>La confrontation des procédures des élèves </a:t>
            </a:r>
            <a:r>
              <a:rPr lang="fr-FR" dirty="0">
                <a:latin typeface="Marianne" panose="02000000000000000000" pitchFamily="50" charset="0"/>
              </a:rPr>
              <a:t>apporte des éléments de réflexion à chacun pour améliorer ses capacités à encoder. </a:t>
            </a:r>
            <a:br>
              <a:rPr lang="fr-FR" dirty="0">
                <a:latin typeface="Marianne" panose="02000000000000000000" pitchFamily="50" charset="0"/>
              </a:rPr>
            </a:br>
            <a:endParaRPr lang="fr-FR" dirty="0">
              <a:latin typeface="Marianne" panose="02000000000000000000" pitchFamily="50" charset="0"/>
            </a:endParaRPr>
          </a:p>
          <a:p>
            <a:pPr marL="68580" indent="0">
              <a:buNone/>
            </a:pPr>
            <a:r>
              <a:rPr lang="fr-FR" dirty="0">
                <a:latin typeface="Marianne" panose="02000000000000000000" pitchFamily="50" charset="0"/>
              </a:rPr>
              <a:t>→  </a:t>
            </a:r>
            <a:r>
              <a:rPr lang="fr-FR" b="1" dirty="0">
                <a:solidFill>
                  <a:schemeClr val="accent2"/>
                </a:solidFill>
                <a:latin typeface="Marianne" panose="02000000000000000000" pitchFamily="50" charset="0"/>
              </a:rPr>
              <a:t>Une pratique quotidienne </a:t>
            </a:r>
            <a:r>
              <a:rPr lang="fr-FR" dirty="0">
                <a:latin typeface="Marianne" panose="02000000000000000000" pitchFamily="50" charset="0"/>
              </a:rPr>
              <a:t>contribue à  une meilleure maitrise pour arriver à la norme orthographique.</a:t>
            </a:r>
          </a:p>
          <a:p>
            <a:endParaRPr lang="fr-FR" dirty="0"/>
          </a:p>
        </p:txBody>
      </p:sp>
    </p:spTree>
    <p:extLst>
      <p:ext uri="{BB962C8B-B14F-4D97-AF65-F5344CB8AC3E}">
        <p14:creationId xmlns:p14="http://schemas.microsoft.com/office/powerpoint/2010/main" val="449678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00600" y="2133600"/>
            <a:ext cx="3300984" cy="1463040"/>
          </a:xfrm>
        </p:spPr>
        <p:txBody>
          <a:bodyPr>
            <a:normAutofit/>
          </a:bodyPr>
          <a:lstStyle/>
          <a:p>
            <a:r>
              <a:rPr lang="fr-FR" sz="5400" b="1" dirty="0">
                <a:solidFill>
                  <a:srgbClr val="FFC000"/>
                </a:solidFill>
              </a:rPr>
              <a:t>COPIE</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946" r="16227"/>
          <a:stretch/>
        </p:blipFill>
        <p:spPr bwMode="auto">
          <a:xfrm>
            <a:off x="990600" y="990600"/>
            <a:ext cx="3466497"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2564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6B3E20-C88B-4517-A057-9698F67C9BC6}"/>
              </a:ext>
            </a:extLst>
          </p:cNvPr>
          <p:cNvSpPr>
            <a:spLocks noGrp="1"/>
          </p:cNvSpPr>
          <p:nvPr>
            <p:ph type="title"/>
          </p:nvPr>
        </p:nvSpPr>
        <p:spPr>
          <a:xfrm>
            <a:off x="1043490" y="1027664"/>
            <a:ext cx="7024744" cy="572536"/>
          </a:xfrm>
        </p:spPr>
        <p:txBody>
          <a:bodyPr>
            <a:normAutofit fontScale="90000"/>
          </a:bodyPr>
          <a:lstStyle/>
          <a:p>
            <a:r>
              <a:rPr lang="fr-FR" dirty="0"/>
              <a:t>Des constats</a:t>
            </a:r>
          </a:p>
        </p:txBody>
      </p:sp>
      <p:pic>
        <p:nvPicPr>
          <p:cNvPr id="4" name="Espace réservé du contenu 3">
            <a:extLst>
              <a:ext uri="{FF2B5EF4-FFF2-40B4-BE49-F238E27FC236}">
                <a16:creationId xmlns:a16="http://schemas.microsoft.com/office/drawing/2014/main" id="{278711A7-35C5-4676-BD8B-80835F1C4CCD}"/>
              </a:ext>
            </a:extLst>
          </p:cNvPr>
          <p:cNvPicPr>
            <a:picLocks noGrp="1" noChangeAspect="1"/>
          </p:cNvPicPr>
          <p:nvPr>
            <p:ph idx="1"/>
          </p:nvPr>
        </p:nvPicPr>
        <p:blipFill>
          <a:blip r:embed="rId3"/>
          <a:stretch>
            <a:fillRect/>
          </a:stretch>
        </p:blipFill>
        <p:spPr>
          <a:xfrm>
            <a:off x="762000" y="1600200"/>
            <a:ext cx="7905363" cy="4232275"/>
          </a:xfrm>
          <a:prstGeom prst="rect">
            <a:avLst/>
          </a:prstGeom>
        </p:spPr>
      </p:pic>
    </p:spTree>
    <p:extLst>
      <p:ext uri="{BB962C8B-B14F-4D97-AF65-F5344CB8AC3E}">
        <p14:creationId xmlns:p14="http://schemas.microsoft.com/office/powerpoint/2010/main" val="1681572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198413850"/>
              </p:ext>
            </p:extLst>
          </p:nvPr>
        </p:nvGraphicFramePr>
        <p:xfrm>
          <a:off x="228600" y="304800"/>
          <a:ext cx="8686800" cy="5908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7116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1000" y="457200"/>
            <a:ext cx="8382000" cy="1524000"/>
          </a:xfrm>
        </p:spPr>
        <p:txBody>
          <a:bodyPr>
            <a:normAutofit fontScale="90000"/>
          </a:bodyPr>
          <a:lstStyle/>
          <a:p>
            <a:r>
              <a:rPr lang="fr-FR" b="1" dirty="0">
                <a:solidFill>
                  <a:schemeClr val="accent2"/>
                </a:solidFill>
              </a:rPr>
              <a:t>L’apprentissage de la copie parallèlement au travail d’encodage</a:t>
            </a:r>
          </a:p>
        </p:txBody>
      </p:sp>
      <p:sp>
        <p:nvSpPr>
          <p:cNvPr id="3" name="Espace réservé du contenu 2"/>
          <p:cNvSpPr>
            <a:spLocks noGrp="1"/>
          </p:cNvSpPr>
          <p:nvPr>
            <p:ph idx="1"/>
          </p:nvPr>
        </p:nvSpPr>
        <p:spPr>
          <a:xfrm>
            <a:off x="533400" y="2323652"/>
            <a:ext cx="8077200" cy="3924748"/>
          </a:xfrm>
        </p:spPr>
        <p:txBody>
          <a:bodyPr>
            <a:normAutofit lnSpcReduction="10000"/>
          </a:bodyPr>
          <a:lstStyle/>
          <a:p>
            <a:pPr marL="68580" lvl="0" indent="0">
              <a:buNone/>
            </a:pPr>
            <a:r>
              <a:rPr lang="fr-FR" sz="2600" dirty="0">
                <a:latin typeface="Calibri" panose="020F0502020204030204" pitchFamily="34" charset="0"/>
              </a:rPr>
              <a:t>Développer des stratégies de copie : lettre par lettre, syllabe par syllabe, morphème par morphème, mot par mot, groupe de mots par groupe de mots.</a:t>
            </a:r>
          </a:p>
          <a:p>
            <a:pPr lvl="1"/>
            <a:r>
              <a:rPr lang="fr-FR" sz="2600" dirty="0">
                <a:latin typeface="Calibri" panose="020F0502020204030204" pitchFamily="34" charset="0"/>
              </a:rPr>
              <a:t>Pour entraîner la mémorisation orthographique</a:t>
            </a:r>
          </a:p>
          <a:p>
            <a:pPr lvl="1"/>
            <a:r>
              <a:rPr lang="fr-FR" sz="2600" dirty="0">
                <a:latin typeface="Calibri" panose="020F0502020204030204" pitchFamily="34" charset="0"/>
              </a:rPr>
              <a:t>Pour améliorer la vitesse de copie. </a:t>
            </a:r>
          </a:p>
          <a:p>
            <a:pPr marL="68580" lvl="0" indent="0">
              <a:buNone/>
            </a:pPr>
            <a:endParaRPr lang="fr-FR" sz="2600" dirty="0">
              <a:latin typeface="Calibri" panose="020F0502020204030204" pitchFamily="34" charset="0"/>
            </a:endParaRPr>
          </a:p>
          <a:p>
            <a:pPr marL="68580" lvl="0" indent="0">
              <a:buNone/>
            </a:pPr>
            <a:r>
              <a:rPr lang="fr-FR" sz="2600" dirty="0">
                <a:latin typeface="Calibri" panose="020F0502020204030204" pitchFamily="34" charset="0"/>
              </a:rPr>
              <a:t>Proposer des éléments de différenciation</a:t>
            </a:r>
          </a:p>
          <a:p>
            <a:pPr lvl="1"/>
            <a:r>
              <a:rPr lang="fr-FR" sz="2600" dirty="0">
                <a:latin typeface="Calibri" panose="020F0502020204030204" pitchFamily="34" charset="0"/>
              </a:rPr>
              <a:t>Des syllabes pour les élèves plus en difficultés</a:t>
            </a:r>
          </a:p>
          <a:p>
            <a:pPr lvl="1"/>
            <a:r>
              <a:rPr lang="fr-FR" sz="2600" dirty="0">
                <a:latin typeface="Calibri" panose="020F0502020204030204" pitchFamily="34" charset="0"/>
              </a:rPr>
              <a:t> Des mots, des phrases pour les plus experts.</a:t>
            </a:r>
          </a:p>
          <a:p>
            <a:endParaRPr lang="fr-FR" dirty="0"/>
          </a:p>
        </p:txBody>
      </p:sp>
      <p:sp>
        <p:nvSpPr>
          <p:cNvPr id="5" name="Rectangle 4"/>
          <p:cNvSpPr/>
          <p:nvPr/>
        </p:nvSpPr>
        <p:spPr>
          <a:xfrm>
            <a:off x="2667000" y="6594637"/>
            <a:ext cx="2819400" cy="11319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sz="1050" dirty="0"/>
              <a:t>Blandine Tissier , Christelle Pourchet</a:t>
            </a:r>
          </a:p>
        </p:txBody>
      </p:sp>
    </p:spTree>
    <p:extLst>
      <p:ext uri="{BB962C8B-B14F-4D97-AF65-F5344CB8AC3E}">
        <p14:creationId xmlns:p14="http://schemas.microsoft.com/office/powerpoint/2010/main" val="812387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C79463-6511-41CF-9D46-E949AC6F43F9}"/>
              </a:ext>
            </a:extLst>
          </p:cNvPr>
          <p:cNvSpPr>
            <a:spLocks noGrp="1"/>
          </p:cNvSpPr>
          <p:nvPr>
            <p:ph type="title"/>
          </p:nvPr>
        </p:nvSpPr>
        <p:spPr>
          <a:xfrm>
            <a:off x="381000" y="624803"/>
            <a:ext cx="8763000" cy="801136"/>
          </a:xfrm>
        </p:spPr>
        <p:txBody>
          <a:bodyPr>
            <a:normAutofit fontScale="90000"/>
          </a:bodyPr>
          <a:lstStyle/>
          <a:p>
            <a:r>
              <a:rPr lang="fr-FR" sz="3200" dirty="0"/>
              <a:t>Apprendre à copier : un apprentissage explicite</a:t>
            </a:r>
          </a:p>
        </p:txBody>
      </p:sp>
      <p:sp>
        <p:nvSpPr>
          <p:cNvPr id="3" name="Espace réservé du contenu 2">
            <a:extLst>
              <a:ext uri="{FF2B5EF4-FFF2-40B4-BE49-F238E27FC236}">
                <a16:creationId xmlns:a16="http://schemas.microsoft.com/office/drawing/2014/main" id="{5FA3A982-D311-47D8-A62D-03918833B49A}"/>
              </a:ext>
            </a:extLst>
          </p:cNvPr>
          <p:cNvSpPr>
            <a:spLocks noGrp="1"/>
          </p:cNvSpPr>
          <p:nvPr>
            <p:ph idx="1"/>
          </p:nvPr>
        </p:nvSpPr>
        <p:spPr>
          <a:xfrm>
            <a:off x="533400" y="1866452"/>
            <a:ext cx="8077200" cy="1562548"/>
          </a:xfrm>
        </p:spPr>
        <p:txBody>
          <a:bodyPr/>
          <a:lstStyle/>
          <a:p>
            <a:r>
              <a:rPr lang="fr-FR" dirty="0">
                <a:latin typeface="Marianne" panose="02000000000000000000" pitchFamily="50" charset="0"/>
              </a:rPr>
              <a:t>Des stratégies efficaces pour copier vite et bien (sans erreur) doivent être travaillées avec les élèves de manière régulière.</a:t>
            </a:r>
          </a:p>
          <a:p>
            <a:endParaRPr lang="fr-FR" dirty="0"/>
          </a:p>
        </p:txBody>
      </p:sp>
      <p:pic>
        <p:nvPicPr>
          <p:cNvPr id="4" name="Image 3">
            <a:extLst>
              <a:ext uri="{FF2B5EF4-FFF2-40B4-BE49-F238E27FC236}">
                <a16:creationId xmlns:a16="http://schemas.microsoft.com/office/drawing/2014/main" id="{D38B511D-668B-4D93-B83B-8F3D911E5E96}"/>
              </a:ext>
            </a:extLst>
          </p:cNvPr>
          <p:cNvPicPr>
            <a:picLocks noChangeAspect="1"/>
          </p:cNvPicPr>
          <p:nvPr/>
        </p:nvPicPr>
        <p:blipFill>
          <a:blip r:embed="rId3"/>
          <a:stretch>
            <a:fillRect/>
          </a:stretch>
        </p:blipFill>
        <p:spPr>
          <a:xfrm>
            <a:off x="533400" y="3328825"/>
            <a:ext cx="8077200" cy="3300575"/>
          </a:xfrm>
          <a:prstGeom prst="rect">
            <a:avLst/>
          </a:prstGeom>
        </p:spPr>
      </p:pic>
    </p:spTree>
    <p:extLst>
      <p:ext uri="{BB962C8B-B14F-4D97-AF65-F5344CB8AC3E}">
        <p14:creationId xmlns:p14="http://schemas.microsoft.com/office/powerpoint/2010/main" val="675016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126F67-9BA6-4449-BDA2-574501EEB71C}"/>
              </a:ext>
            </a:extLst>
          </p:cNvPr>
          <p:cNvSpPr>
            <a:spLocks noGrp="1"/>
          </p:cNvSpPr>
          <p:nvPr>
            <p:ph type="title"/>
          </p:nvPr>
        </p:nvSpPr>
        <p:spPr>
          <a:xfrm>
            <a:off x="902745" y="762000"/>
            <a:ext cx="7338510" cy="496336"/>
          </a:xfrm>
        </p:spPr>
        <p:txBody>
          <a:bodyPr>
            <a:normAutofit fontScale="90000"/>
          </a:bodyPr>
          <a:lstStyle/>
          <a:p>
            <a:r>
              <a:rPr lang="fr-FR" dirty="0"/>
              <a:t>Que savons-nous de l’écriture?</a:t>
            </a:r>
          </a:p>
        </p:txBody>
      </p:sp>
      <p:pic>
        <p:nvPicPr>
          <p:cNvPr id="4" name="Image 3">
            <a:extLst>
              <a:ext uri="{FF2B5EF4-FFF2-40B4-BE49-F238E27FC236}">
                <a16:creationId xmlns:a16="http://schemas.microsoft.com/office/drawing/2014/main" id="{78083FF4-6E8C-432F-86A3-8E750B6AE116}"/>
              </a:ext>
            </a:extLst>
          </p:cNvPr>
          <p:cNvPicPr>
            <a:picLocks noChangeAspect="1"/>
          </p:cNvPicPr>
          <p:nvPr/>
        </p:nvPicPr>
        <p:blipFill>
          <a:blip r:embed="rId2"/>
          <a:stretch>
            <a:fillRect/>
          </a:stretch>
        </p:blipFill>
        <p:spPr>
          <a:xfrm>
            <a:off x="1600200" y="1258336"/>
            <a:ext cx="5637542" cy="4838700"/>
          </a:xfrm>
          <a:prstGeom prst="rect">
            <a:avLst/>
          </a:prstGeom>
        </p:spPr>
      </p:pic>
    </p:spTree>
    <p:extLst>
      <p:ext uri="{BB962C8B-B14F-4D97-AF65-F5344CB8AC3E}">
        <p14:creationId xmlns:p14="http://schemas.microsoft.com/office/powerpoint/2010/main" val="3520484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6BDC881-C922-4C8B-A04E-487B9B1C0656}"/>
              </a:ext>
            </a:extLst>
          </p:cNvPr>
          <p:cNvPicPr>
            <a:picLocks noChangeAspect="1"/>
          </p:cNvPicPr>
          <p:nvPr/>
        </p:nvPicPr>
        <p:blipFill>
          <a:blip r:embed="rId3"/>
          <a:stretch>
            <a:fillRect/>
          </a:stretch>
        </p:blipFill>
        <p:spPr>
          <a:xfrm>
            <a:off x="762000" y="356714"/>
            <a:ext cx="7083517" cy="6144572"/>
          </a:xfrm>
          <a:prstGeom prst="rect">
            <a:avLst/>
          </a:prstGeom>
        </p:spPr>
      </p:pic>
    </p:spTree>
    <p:extLst>
      <p:ext uri="{BB962C8B-B14F-4D97-AF65-F5344CB8AC3E}">
        <p14:creationId xmlns:p14="http://schemas.microsoft.com/office/powerpoint/2010/main" val="491902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736813221"/>
              </p:ext>
            </p:extLst>
          </p:nvPr>
        </p:nvGraphicFramePr>
        <p:xfrm>
          <a:off x="381000" y="685800"/>
          <a:ext cx="81534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utoShape 2" descr="Apprendre à copier avec SCRIPTUM - Chez Maliluno"/>
          <p:cNvSpPr>
            <a:spLocks noChangeAspect="1" noChangeArrowheads="1"/>
          </p:cNvSpPr>
          <p:nvPr/>
        </p:nvSpPr>
        <p:spPr bwMode="auto">
          <a:xfrm>
            <a:off x="155575" y="-914400"/>
            <a:ext cx="1343025"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 name="Imag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93230" y="38100"/>
            <a:ext cx="1450770" cy="2062491"/>
          </a:xfrm>
          <a:prstGeom prst="rect">
            <a:avLst/>
          </a:prstGeom>
        </p:spPr>
      </p:pic>
    </p:spTree>
    <p:extLst>
      <p:ext uri="{BB962C8B-B14F-4D97-AF65-F5344CB8AC3E}">
        <p14:creationId xmlns:p14="http://schemas.microsoft.com/office/powerpoint/2010/main" val="556088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6800" y="152400"/>
            <a:ext cx="7024744" cy="1143000"/>
          </a:xfrm>
        </p:spPr>
        <p:txBody>
          <a:bodyPr/>
          <a:lstStyle/>
          <a:p>
            <a:r>
              <a:rPr lang="fr-FR" b="1" dirty="0">
                <a:solidFill>
                  <a:schemeClr val="accent2"/>
                </a:solidFill>
              </a:rPr>
              <a:t>Les variables de la copie</a:t>
            </a:r>
          </a:p>
        </p:txBody>
      </p:sp>
      <p:sp>
        <p:nvSpPr>
          <p:cNvPr id="4" name="object 3"/>
          <p:cNvSpPr txBox="1">
            <a:spLocks noGrp="1"/>
          </p:cNvSpPr>
          <p:nvPr>
            <p:ph idx="1"/>
          </p:nvPr>
        </p:nvSpPr>
        <p:spPr>
          <a:xfrm>
            <a:off x="609600" y="1447800"/>
            <a:ext cx="8305800" cy="4509183"/>
          </a:xfrm>
          <a:prstGeom prst="rect">
            <a:avLst/>
          </a:prstGeom>
        </p:spPr>
        <p:txBody>
          <a:bodyPr vert="horz" wrap="square" lIns="0" tIns="12700" rIns="0" bIns="0" rtlCol="0">
            <a:spAutoFit/>
          </a:bodyPr>
          <a:lstStyle/>
          <a:p>
            <a:pPr marL="68580" indent="0">
              <a:lnSpc>
                <a:spcPts val="2880"/>
              </a:lnSpc>
              <a:buNone/>
              <a:tabLst>
                <a:tab pos="696595" algn="l"/>
                <a:tab pos="697230" algn="l"/>
              </a:tabLst>
            </a:pPr>
            <a:endParaRPr lang="fr-FR" b="1" dirty="0">
              <a:solidFill>
                <a:schemeClr val="accent6"/>
              </a:solidFill>
              <a:latin typeface="Calibri" panose="020F0502020204030204" pitchFamily="34" charset="0"/>
            </a:endParaRPr>
          </a:p>
          <a:p>
            <a:pPr>
              <a:lnSpc>
                <a:spcPts val="2880"/>
              </a:lnSpc>
              <a:tabLst>
                <a:tab pos="696595" algn="l"/>
                <a:tab pos="697230" algn="l"/>
              </a:tabLst>
            </a:pPr>
            <a:r>
              <a:rPr sz="2800" b="1" dirty="0">
                <a:solidFill>
                  <a:schemeClr val="accent6"/>
                </a:solidFill>
                <a:latin typeface="Calibri" panose="020F0502020204030204" pitchFamily="34" charset="0"/>
              </a:rPr>
              <a:t>la </a:t>
            </a:r>
            <a:r>
              <a:rPr lang="fr-FR" sz="2800" b="1" dirty="0">
                <a:solidFill>
                  <a:schemeClr val="accent6"/>
                </a:solidFill>
                <a:latin typeface="Calibri" panose="020F0502020204030204" pitchFamily="34" charset="0"/>
              </a:rPr>
              <a:t>distance du texte à copier</a:t>
            </a:r>
            <a:endParaRPr sz="2800" b="1" dirty="0">
              <a:solidFill>
                <a:schemeClr val="accent6"/>
              </a:solidFill>
              <a:latin typeface="Calibri" panose="020F0502020204030204" pitchFamily="34" charset="0"/>
            </a:endParaRPr>
          </a:p>
          <a:p>
            <a:pPr>
              <a:lnSpc>
                <a:spcPts val="2880"/>
              </a:lnSpc>
              <a:tabLst>
                <a:tab pos="696595" algn="l"/>
                <a:tab pos="697230" algn="l"/>
              </a:tabLst>
            </a:pPr>
            <a:endParaRPr sz="2800" b="1" dirty="0">
              <a:solidFill>
                <a:schemeClr val="accent6"/>
              </a:solidFill>
              <a:latin typeface="Calibri" panose="020F0502020204030204" pitchFamily="34" charset="0"/>
            </a:endParaRPr>
          </a:p>
          <a:p>
            <a:pPr>
              <a:lnSpc>
                <a:spcPts val="2880"/>
              </a:lnSpc>
              <a:tabLst>
                <a:tab pos="696595" algn="l"/>
                <a:tab pos="697230" algn="l"/>
              </a:tabLst>
            </a:pPr>
            <a:r>
              <a:rPr sz="2800" b="1" dirty="0">
                <a:solidFill>
                  <a:schemeClr val="accent6"/>
                </a:solidFill>
                <a:latin typeface="Calibri" panose="020F0502020204030204" pitchFamily="34" charset="0"/>
              </a:rPr>
              <a:t>le </a:t>
            </a:r>
            <a:r>
              <a:rPr lang="fr-FR" sz="2800" b="1" dirty="0">
                <a:solidFill>
                  <a:schemeClr val="accent6"/>
                </a:solidFill>
                <a:latin typeface="Calibri" panose="020F0502020204030204" pitchFamily="34" charset="0"/>
              </a:rPr>
              <a:t>positionnement du modèle</a:t>
            </a:r>
            <a:endParaRPr sz="2800" b="1" dirty="0">
              <a:solidFill>
                <a:schemeClr val="accent6"/>
              </a:solidFill>
              <a:latin typeface="Calibri" panose="020F0502020204030204" pitchFamily="34" charset="0"/>
            </a:endParaRPr>
          </a:p>
          <a:p>
            <a:pPr marL="342900" lvl="1">
              <a:lnSpc>
                <a:spcPts val="2880"/>
              </a:lnSpc>
              <a:tabLst>
                <a:tab pos="696595" algn="l"/>
                <a:tab pos="697230" algn="l"/>
              </a:tabLst>
            </a:pPr>
            <a:endParaRPr sz="2800" b="1" dirty="0">
              <a:solidFill>
                <a:schemeClr val="accent6"/>
              </a:solidFill>
              <a:latin typeface="Calibri" panose="020F0502020204030204" pitchFamily="34" charset="0"/>
            </a:endParaRPr>
          </a:p>
          <a:p>
            <a:pPr>
              <a:lnSpc>
                <a:spcPts val="2880"/>
              </a:lnSpc>
              <a:tabLst>
                <a:tab pos="696595" algn="l"/>
                <a:tab pos="697230" algn="l"/>
              </a:tabLst>
            </a:pPr>
            <a:r>
              <a:rPr lang="fr-FR" sz="2800" b="1" dirty="0">
                <a:solidFill>
                  <a:schemeClr val="accent6"/>
                </a:solidFill>
                <a:latin typeface="Calibri" panose="020F0502020204030204" pitchFamily="34" charset="0"/>
              </a:rPr>
              <a:t>La quantité à copier</a:t>
            </a:r>
          </a:p>
          <a:p>
            <a:pPr>
              <a:lnSpc>
                <a:spcPts val="2880"/>
              </a:lnSpc>
              <a:tabLst>
                <a:tab pos="696595" algn="l"/>
                <a:tab pos="697230" algn="l"/>
              </a:tabLst>
            </a:pPr>
            <a:endParaRPr lang="fr-FR" sz="2800" b="1" dirty="0">
              <a:solidFill>
                <a:schemeClr val="accent6"/>
              </a:solidFill>
              <a:latin typeface="Calibri" panose="020F0502020204030204" pitchFamily="34" charset="0"/>
            </a:endParaRPr>
          </a:p>
          <a:p>
            <a:pPr>
              <a:lnSpc>
                <a:spcPts val="2880"/>
              </a:lnSpc>
              <a:tabLst>
                <a:tab pos="696595" algn="l"/>
                <a:tab pos="697230" algn="l"/>
              </a:tabLst>
            </a:pPr>
            <a:r>
              <a:rPr lang="fr-FR" sz="2800" b="1" dirty="0">
                <a:solidFill>
                  <a:schemeClr val="accent6"/>
                </a:solidFill>
                <a:latin typeface="Calibri" panose="020F0502020204030204" pitchFamily="34" charset="0"/>
              </a:rPr>
              <a:t>La durée de la copie</a:t>
            </a:r>
          </a:p>
          <a:p>
            <a:pPr>
              <a:lnSpc>
                <a:spcPts val="2880"/>
              </a:lnSpc>
              <a:tabLst>
                <a:tab pos="696595" algn="l"/>
                <a:tab pos="697230" algn="l"/>
              </a:tabLst>
            </a:pPr>
            <a:endParaRPr lang="fr-FR" sz="2800" b="1" dirty="0">
              <a:solidFill>
                <a:schemeClr val="accent6"/>
              </a:solidFill>
              <a:latin typeface="Calibri" panose="020F0502020204030204" pitchFamily="34" charset="0"/>
            </a:endParaRPr>
          </a:p>
          <a:p>
            <a:pPr>
              <a:lnSpc>
                <a:spcPts val="2880"/>
              </a:lnSpc>
              <a:tabLst>
                <a:tab pos="696595" algn="l"/>
                <a:tab pos="697230" algn="l"/>
              </a:tabLst>
            </a:pPr>
            <a:r>
              <a:rPr lang="fr-FR" sz="2800" b="1" dirty="0">
                <a:solidFill>
                  <a:schemeClr val="accent6"/>
                </a:solidFill>
                <a:latin typeface="Calibri" panose="020F0502020204030204" pitchFamily="34" charset="0"/>
              </a:rPr>
              <a:t>La typographie du modèle</a:t>
            </a:r>
            <a:endParaRPr sz="2800" b="1" dirty="0">
              <a:solidFill>
                <a:schemeClr val="accent6"/>
              </a:solidFill>
              <a:latin typeface="Calibri" panose="020F0502020204030204" pitchFamily="34" charset="0"/>
            </a:endParaRPr>
          </a:p>
        </p:txBody>
      </p:sp>
      <p:sp>
        <p:nvSpPr>
          <p:cNvPr id="5" name="Rectangle 4"/>
          <p:cNvSpPr/>
          <p:nvPr/>
        </p:nvSpPr>
        <p:spPr>
          <a:xfrm>
            <a:off x="2514601" y="6424936"/>
            <a:ext cx="2514600" cy="28066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sz="1050" dirty="0"/>
              <a:t>Blandine Tissier , Christelle Pourchet</a:t>
            </a:r>
          </a:p>
        </p:txBody>
      </p:sp>
    </p:spTree>
    <p:extLst>
      <p:ext uri="{BB962C8B-B14F-4D97-AF65-F5344CB8AC3E}">
        <p14:creationId xmlns:p14="http://schemas.microsoft.com/office/powerpoint/2010/main" val="2000583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DF2C16-575F-4DA6-BED9-AA77DB5E14F2}"/>
              </a:ext>
            </a:extLst>
          </p:cNvPr>
          <p:cNvSpPr>
            <a:spLocks noGrp="1"/>
          </p:cNvSpPr>
          <p:nvPr>
            <p:ph type="title"/>
          </p:nvPr>
        </p:nvSpPr>
        <p:spPr/>
        <p:txBody>
          <a:bodyPr>
            <a:normAutofit fontScale="90000"/>
          </a:bodyPr>
          <a:lstStyle/>
          <a:p>
            <a:r>
              <a:rPr lang="fr-FR" b="1" dirty="0"/>
              <a:t>La place du support  </a:t>
            </a:r>
            <a:br>
              <a:rPr lang="fr-FR" b="1" dirty="0"/>
            </a:br>
            <a:endParaRPr lang="fr-FR" dirty="0"/>
          </a:p>
        </p:txBody>
      </p:sp>
      <p:pic>
        <p:nvPicPr>
          <p:cNvPr id="4" name="Espace réservé du contenu 3">
            <a:extLst>
              <a:ext uri="{FF2B5EF4-FFF2-40B4-BE49-F238E27FC236}">
                <a16:creationId xmlns:a16="http://schemas.microsoft.com/office/drawing/2014/main" id="{C1984141-A0E7-4E37-87EF-AA95B6221786}"/>
              </a:ext>
            </a:extLst>
          </p:cNvPr>
          <p:cNvPicPr>
            <a:picLocks noGrp="1" noChangeAspect="1"/>
          </p:cNvPicPr>
          <p:nvPr>
            <p:ph idx="1"/>
          </p:nvPr>
        </p:nvPicPr>
        <p:blipFill>
          <a:blip r:embed="rId3"/>
          <a:stretch>
            <a:fillRect/>
          </a:stretch>
        </p:blipFill>
        <p:spPr>
          <a:xfrm>
            <a:off x="1504297" y="2170664"/>
            <a:ext cx="6103130" cy="3193498"/>
          </a:xfrm>
          <a:prstGeom prst="rect">
            <a:avLst/>
          </a:prstGeom>
        </p:spPr>
      </p:pic>
    </p:spTree>
    <p:extLst>
      <p:ext uri="{BB962C8B-B14F-4D97-AF65-F5344CB8AC3E}">
        <p14:creationId xmlns:p14="http://schemas.microsoft.com/office/powerpoint/2010/main" val="187666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12B56A-B4A4-4EB7-BAC2-517C007E8924}"/>
              </a:ext>
            </a:extLst>
          </p:cNvPr>
          <p:cNvSpPr>
            <a:spLocks noGrp="1"/>
          </p:cNvSpPr>
          <p:nvPr>
            <p:ph type="title"/>
          </p:nvPr>
        </p:nvSpPr>
        <p:spPr/>
        <p:txBody>
          <a:bodyPr>
            <a:normAutofit fontScale="90000"/>
          </a:bodyPr>
          <a:lstStyle/>
          <a:p>
            <a:r>
              <a:rPr lang="fr-FR" b="1" dirty="0"/>
              <a:t>Les types de supports </a:t>
            </a:r>
            <a:br>
              <a:rPr lang="fr-FR" b="1" dirty="0"/>
            </a:br>
            <a:endParaRPr lang="fr-FR" dirty="0"/>
          </a:p>
        </p:txBody>
      </p:sp>
      <p:pic>
        <p:nvPicPr>
          <p:cNvPr id="4" name="Espace réservé du contenu 3">
            <a:extLst>
              <a:ext uri="{FF2B5EF4-FFF2-40B4-BE49-F238E27FC236}">
                <a16:creationId xmlns:a16="http://schemas.microsoft.com/office/drawing/2014/main" id="{B0515911-733F-47BC-8877-8B01873F9DCD}"/>
              </a:ext>
            </a:extLst>
          </p:cNvPr>
          <p:cNvPicPr>
            <a:picLocks noGrp="1" noChangeAspect="1"/>
          </p:cNvPicPr>
          <p:nvPr>
            <p:ph idx="1"/>
          </p:nvPr>
        </p:nvPicPr>
        <p:blipFill>
          <a:blip r:embed="rId3"/>
          <a:stretch>
            <a:fillRect/>
          </a:stretch>
        </p:blipFill>
        <p:spPr>
          <a:xfrm>
            <a:off x="2514600" y="1981200"/>
            <a:ext cx="3370680" cy="4230136"/>
          </a:xfrm>
          <a:prstGeom prst="rect">
            <a:avLst/>
          </a:prstGeom>
        </p:spPr>
      </p:pic>
    </p:spTree>
    <p:extLst>
      <p:ext uri="{BB962C8B-B14F-4D97-AF65-F5344CB8AC3E}">
        <p14:creationId xmlns:p14="http://schemas.microsoft.com/office/powerpoint/2010/main" val="3804132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B764EE-5B3C-46CE-9E63-BA89EEA5A2A6}"/>
              </a:ext>
            </a:extLst>
          </p:cNvPr>
          <p:cNvSpPr>
            <a:spLocks noGrp="1"/>
          </p:cNvSpPr>
          <p:nvPr>
            <p:ph type="title"/>
          </p:nvPr>
        </p:nvSpPr>
        <p:spPr>
          <a:xfrm>
            <a:off x="1035025" y="838200"/>
            <a:ext cx="7024744" cy="722864"/>
          </a:xfrm>
        </p:spPr>
        <p:txBody>
          <a:bodyPr>
            <a:normAutofit fontScale="90000"/>
          </a:bodyPr>
          <a:lstStyle/>
          <a:p>
            <a:r>
              <a:rPr lang="fr-FR" dirty="0"/>
              <a:t>Que faire copier aux élèves ?</a:t>
            </a:r>
          </a:p>
        </p:txBody>
      </p:sp>
      <p:sp>
        <p:nvSpPr>
          <p:cNvPr id="3" name="Espace réservé du contenu 2">
            <a:extLst>
              <a:ext uri="{FF2B5EF4-FFF2-40B4-BE49-F238E27FC236}">
                <a16:creationId xmlns:a16="http://schemas.microsoft.com/office/drawing/2014/main" id="{5E8469A1-5819-4EB0-B4CC-D4520C763C11}"/>
              </a:ext>
            </a:extLst>
          </p:cNvPr>
          <p:cNvSpPr>
            <a:spLocks noGrp="1"/>
          </p:cNvSpPr>
          <p:nvPr>
            <p:ph idx="1"/>
          </p:nvPr>
        </p:nvSpPr>
        <p:spPr>
          <a:xfrm>
            <a:off x="1035026" y="1676400"/>
            <a:ext cx="6785784" cy="4156229"/>
          </a:xfrm>
        </p:spPr>
        <p:txBody>
          <a:bodyPr>
            <a:normAutofit fontScale="77500" lnSpcReduction="20000"/>
          </a:bodyPr>
          <a:lstStyle/>
          <a:p>
            <a:pPr marL="68580" indent="0">
              <a:buNone/>
            </a:pPr>
            <a:r>
              <a:rPr lang="fr-FR" b="1" dirty="0"/>
              <a:t>L’élève copie :</a:t>
            </a:r>
          </a:p>
          <a:p>
            <a:pPr marL="68580" indent="0">
              <a:buNone/>
            </a:pPr>
            <a:r>
              <a:rPr lang="fr-FR" b="1" dirty="0"/>
              <a:t>— </a:t>
            </a:r>
            <a:r>
              <a:rPr lang="fr-FR" b="1" dirty="0">
                <a:solidFill>
                  <a:schemeClr val="accent2"/>
                </a:solidFill>
              </a:rPr>
              <a:t>des graphèmes</a:t>
            </a:r>
            <a:r>
              <a:rPr lang="fr-FR" b="1" dirty="0"/>
              <a:t>, selon la progression des CGP.</a:t>
            </a:r>
          </a:p>
          <a:p>
            <a:pPr marL="68580" indent="0">
              <a:buNone/>
            </a:pPr>
            <a:endParaRPr lang="fr-FR" b="1" dirty="0"/>
          </a:p>
          <a:p>
            <a:pPr marL="68580" indent="0">
              <a:buNone/>
            </a:pPr>
            <a:r>
              <a:rPr lang="fr-FR" b="1" dirty="0"/>
              <a:t>— </a:t>
            </a:r>
            <a:r>
              <a:rPr lang="fr-FR" b="1" dirty="0">
                <a:solidFill>
                  <a:schemeClr val="accent2"/>
                </a:solidFill>
              </a:rPr>
              <a:t>des syllabes</a:t>
            </a:r>
            <a:r>
              <a:rPr lang="fr-FR" b="1" dirty="0"/>
              <a:t>. L’objectif de cet exercice concerne notamment la ligature entre les lettres dans le geste cursif</a:t>
            </a:r>
          </a:p>
          <a:p>
            <a:pPr marL="68580" indent="0">
              <a:buNone/>
            </a:pPr>
            <a:r>
              <a:rPr lang="fr-FR" b="1" dirty="0"/>
              <a:t>— </a:t>
            </a:r>
            <a:r>
              <a:rPr lang="fr-FR" b="1" dirty="0">
                <a:solidFill>
                  <a:schemeClr val="accent2"/>
                </a:solidFill>
              </a:rPr>
              <a:t>des mots isolés</a:t>
            </a:r>
            <a:r>
              <a:rPr lang="fr-FR" b="1" dirty="0"/>
              <a:t>. L’objectif est, comme pour les syllabes, l’expertise du geste cursif dans les ligatures entre les lettres, mais également la fixation en mémoire de la forme orthographique des mots ; </a:t>
            </a:r>
          </a:p>
          <a:p>
            <a:pPr marL="68580" indent="0">
              <a:buNone/>
            </a:pPr>
            <a:endParaRPr lang="fr-FR" b="1" dirty="0"/>
          </a:p>
          <a:p>
            <a:pPr marL="68580" indent="0">
              <a:buNone/>
            </a:pPr>
            <a:r>
              <a:rPr lang="fr-FR" b="1" dirty="0"/>
              <a:t>— </a:t>
            </a:r>
            <a:r>
              <a:rPr lang="fr-FR" b="1" dirty="0">
                <a:solidFill>
                  <a:schemeClr val="accent2"/>
                </a:solidFill>
              </a:rPr>
              <a:t>de courtes phrases</a:t>
            </a:r>
            <a:r>
              <a:rPr lang="fr-FR" b="1" dirty="0"/>
              <a:t> ; </a:t>
            </a:r>
            <a:br>
              <a:rPr lang="fr-FR" b="1" dirty="0"/>
            </a:br>
            <a:endParaRPr lang="fr-FR" b="1" dirty="0"/>
          </a:p>
          <a:p>
            <a:pPr marL="68580" indent="0">
              <a:buNone/>
            </a:pPr>
            <a:r>
              <a:rPr lang="fr-FR" b="1" dirty="0"/>
              <a:t>— </a:t>
            </a:r>
            <a:r>
              <a:rPr lang="fr-FR" b="1" dirty="0">
                <a:solidFill>
                  <a:schemeClr val="accent2"/>
                </a:solidFill>
              </a:rPr>
              <a:t>un petit texte </a:t>
            </a:r>
            <a:r>
              <a:rPr lang="fr-FR" b="1" dirty="0"/>
              <a:t>: en fin de cycle 2,  l'objectif attendu est la copie d'un texte d'une dizaine de lignes.</a:t>
            </a:r>
          </a:p>
          <a:p>
            <a:endParaRPr lang="fr-FR" dirty="0"/>
          </a:p>
        </p:txBody>
      </p:sp>
    </p:spTree>
    <p:extLst>
      <p:ext uri="{BB962C8B-B14F-4D97-AF65-F5344CB8AC3E}">
        <p14:creationId xmlns:p14="http://schemas.microsoft.com/office/powerpoint/2010/main" val="3363337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E66AC7-A242-41C9-8153-2EA447CE2AAC}"/>
              </a:ext>
            </a:extLst>
          </p:cNvPr>
          <p:cNvSpPr>
            <a:spLocks noGrp="1"/>
          </p:cNvSpPr>
          <p:nvPr>
            <p:ph type="title"/>
          </p:nvPr>
        </p:nvSpPr>
        <p:spPr>
          <a:xfrm>
            <a:off x="919778" y="468313"/>
            <a:ext cx="7024744" cy="853039"/>
          </a:xfrm>
        </p:spPr>
        <p:txBody>
          <a:bodyPr/>
          <a:lstStyle/>
          <a:p>
            <a:r>
              <a:rPr lang="fr-FR" dirty="0"/>
              <a:t>Comment différencier ?</a:t>
            </a:r>
          </a:p>
        </p:txBody>
      </p:sp>
      <p:sp>
        <p:nvSpPr>
          <p:cNvPr id="3" name="Espace réservé du contenu 2">
            <a:extLst>
              <a:ext uri="{FF2B5EF4-FFF2-40B4-BE49-F238E27FC236}">
                <a16:creationId xmlns:a16="http://schemas.microsoft.com/office/drawing/2014/main" id="{2EEF41BA-43CE-4B1D-BB39-1C6F5D278BFD}"/>
              </a:ext>
            </a:extLst>
          </p:cNvPr>
          <p:cNvSpPr>
            <a:spLocks noGrp="1"/>
          </p:cNvSpPr>
          <p:nvPr>
            <p:ph idx="1"/>
          </p:nvPr>
        </p:nvSpPr>
        <p:spPr>
          <a:xfrm>
            <a:off x="919778" y="1523999"/>
            <a:ext cx="7157422" cy="4865687"/>
          </a:xfrm>
        </p:spPr>
        <p:txBody>
          <a:bodyPr>
            <a:normAutofit fontScale="85000" lnSpcReduction="20000"/>
          </a:bodyPr>
          <a:lstStyle/>
          <a:p>
            <a:pPr marL="68580" indent="0">
              <a:buNone/>
            </a:pPr>
            <a:r>
              <a:rPr lang="fr-FR" b="1" dirty="0">
                <a:solidFill>
                  <a:schemeClr val="accent2"/>
                </a:solidFill>
              </a:rPr>
              <a:t>La place du modèle pour le gaucher </a:t>
            </a:r>
            <a:br>
              <a:rPr lang="fr-FR" b="1" dirty="0"/>
            </a:br>
            <a:r>
              <a:rPr lang="fr-FR" dirty="0"/>
              <a:t>- Si c'est un mot : le placer à droite sur la table ou le cahier </a:t>
            </a:r>
          </a:p>
          <a:p>
            <a:pPr>
              <a:buFontTx/>
              <a:buChar char="-"/>
            </a:pPr>
            <a:r>
              <a:rPr lang="fr-FR" dirty="0"/>
              <a:t>si c'est une phrase : le placer au dessus de la ligne </a:t>
            </a:r>
          </a:p>
          <a:p>
            <a:pPr marL="68580" indent="0">
              <a:buNone/>
            </a:pPr>
            <a:r>
              <a:rPr lang="fr-FR" b="1" dirty="0">
                <a:solidFill>
                  <a:schemeClr val="accent2"/>
                </a:solidFill>
              </a:rPr>
              <a:t>Le recours à la copie à trous</a:t>
            </a:r>
            <a:br>
              <a:rPr lang="fr-FR" b="1" dirty="0">
                <a:solidFill>
                  <a:schemeClr val="accent2"/>
                </a:solidFill>
              </a:rPr>
            </a:br>
            <a:r>
              <a:rPr lang="fr-FR" dirty="0"/>
              <a:t>On peut la proposer pour des élèves qui ne peuvent encore écrire une phrase entière</a:t>
            </a:r>
            <a:r>
              <a:rPr lang="fr-FR" b="1" dirty="0"/>
              <a:t>. </a:t>
            </a:r>
          </a:p>
          <a:p>
            <a:pPr marL="68580" indent="0">
              <a:buNone/>
            </a:pPr>
            <a:r>
              <a:rPr lang="fr-FR" b="1" dirty="0">
                <a:solidFill>
                  <a:schemeClr val="accent2"/>
                </a:solidFill>
              </a:rPr>
              <a:t>L'étayage pour la mémorisation </a:t>
            </a:r>
            <a:br>
              <a:rPr lang="fr-FR" b="1" dirty="0"/>
            </a:br>
            <a:r>
              <a:rPr lang="fr-FR" dirty="0"/>
              <a:t>On cache la partie du mot ou de la phrase que l'élève n'aura pas à copier. </a:t>
            </a:r>
          </a:p>
          <a:p>
            <a:pPr marL="68580" indent="0">
              <a:buNone/>
            </a:pPr>
            <a:r>
              <a:rPr lang="fr-FR" b="1" dirty="0">
                <a:solidFill>
                  <a:schemeClr val="accent2"/>
                </a:solidFill>
              </a:rPr>
              <a:t>Le guidage par l'enseignant</a:t>
            </a:r>
          </a:p>
          <a:p>
            <a:pPr marL="68580" indent="0">
              <a:buNone/>
            </a:pPr>
            <a:r>
              <a:rPr lang="fr-FR" dirty="0"/>
              <a:t>L'enseignant aide l'élève en lui faisant verbaliser les différentes étapes de la copie, en l'aidant à effectuer un découpage mémorisable,  en lui faisant expliciter les repères à prendre.</a:t>
            </a:r>
          </a:p>
          <a:p>
            <a:pPr marL="68580" indent="0">
              <a:buNone/>
            </a:pPr>
            <a:r>
              <a:rPr lang="fr-FR" b="1" dirty="0">
                <a:solidFill>
                  <a:schemeClr val="accent2"/>
                </a:solidFill>
              </a:rPr>
              <a:t>Le recours à l'outil numérique </a:t>
            </a:r>
            <a:br>
              <a:rPr lang="fr-FR" b="1" dirty="0"/>
            </a:br>
            <a:r>
              <a:rPr lang="fr-FR" dirty="0"/>
              <a:t>Certains élèves en difficulté dans le geste graphique peuvent utiliser le traitement de texte pour la copie. </a:t>
            </a:r>
          </a:p>
          <a:p>
            <a:pPr marL="68580" indent="0">
              <a:buNone/>
            </a:pPr>
            <a:endParaRPr lang="fr-FR" dirty="0"/>
          </a:p>
          <a:p>
            <a:pPr marL="68580" indent="0">
              <a:buNone/>
            </a:pPr>
            <a:endParaRPr lang="fr-FR" b="1" dirty="0"/>
          </a:p>
          <a:p>
            <a:pPr marL="68580" indent="0">
              <a:buNone/>
            </a:pPr>
            <a:endParaRPr lang="fr-FR" dirty="0"/>
          </a:p>
          <a:p>
            <a:endParaRPr lang="fr-FR" dirty="0"/>
          </a:p>
        </p:txBody>
      </p:sp>
      <p:sp>
        <p:nvSpPr>
          <p:cNvPr id="5" name="AutoShape 2" descr="https://magistere.education.fr/ac-versailles/pluginfile.php/2568538/course/section/256401/pr%C3%A9conisations.PNG?time=1607693939723">
            <a:extLst>
              <a:ext uri="{FF2B5EF4-FFF2-40B4-BE49-F238E27FC236}">
                <a16:creationId xmlns:a16="http://schemas.microsoft.com/office/drawing/2014/main" id="{59861282-0CD8-4A40-9AD1-2FDF2BAB68E9}"/>
              </a:ext>
            </a:extLst>
          </p:cNvPr>
          <p:cNvSpPr>
            <a:spLocks noChangeAspect="1" noChangeArrowheads="1"/>
          </p:cNvSpPr>
          <p:nvPr/>
        </p:nvSpPr>
        <p:spPr bwMode="auto">
          <a:xfrm>
            <a:off x="112713" y="-1208088"/>
            <a:ext cx="476250" cy="476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3" descr="https://magistere.education.fr/ac-versailles/pluginfile.php/2568538/course/section/256401/pr%C3%A9conisations.PNG?time=1607693939723">
            <a:extLst>
              <a:ext uri="{FF2B5EF4-FFF2-40B4-BE49-F238E27FC236}">
                <a16:creationId xmlns:a16="http://schemas.microsoft.com/office/drawing/2014/main" id="{5B90A8D0-9464-4AAE-80D5-58987CACDFC8}"/>
              </a:ext>
            </a:extLst>
          </p:cNvPr>
          <p:cNvSpPr>
            <a:spLocks noChangeAspect="1" noChangeArrowheads="1"/>
          </p:cNvSpPr>
          <p:nvPr/>
        </p:nvSpPr>
        <p:spPr bwMode="auto">
          <a:xfrm>
            <a:off x="112713" y="-106363"/>
            <a:ext cx="476250" cy="476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4" descr="https://magistere.education.fr/ac-versailles/pluginfile.php/2568538/course/section/256401/pr%C3%A9conisations.PNG?time=1607693939723">
            <a:extLst>
              <a:ext uri="{FF2B5EF4-FFF2-40B4-BE49-F238E27FC236}">
                <a16:creationId xmlns:a16="http://schemas.microsoft.com/office/drawing/2014/main" id="{E6C85054-667E-4C7F-AF47-E80F6A6F61A5}"/>
              </a:ext>
            </a:extLst>
          </p:cNvPr>
          <p:cNvSpPr>
            <a:spLocks noChangeAspect="1" noChangeArrowheads="1"/>
          </p:cNvSpPr>
          <p:nvPr/>
        </p:nvSpPr>
        <p:spPr bwMode="auto">
          <a:xfrm>
            <a:off x="112713" y="841375"/>
            <a:ext cx="476250" cy="476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021501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38200"/>
            <a:ext cx="8458200" cy="1066800"/>
          </a:xfrm>
        </p:spPr>
        <p:txBody>
          <a:bodyPr>
            <a:normAutofit fontScale="90000"/>
          </a:bodyPr>
          <a:lstStyle/>
          <a:p>
            <a:r>
              <a:rPr lang="fr-FR" sz="3600" b="1" dirty="0">
                <a:solidFill>
                  <a:schemeClr val="accent2"/>
                </a:solidFill>
              </a:rPr>
              <a:t>Des exemples d’activité d’apprentissage : </a:t>
            </a:r>
            <a:br>
              <a:rPr lang="fr-FR" b="1" dirty="0">
                <a:solidFill>
                  <a:schemeClr val="accent2"/>
                </a:solidFill>
              </a:rPr>
            </a:br>
            <a:r>
              <a:rPr lang="fr-FR" b="1" dirty="0">
                <a:solidFill>
                  <a:schemeClr val="accent2"/>
                </a:solidFill>
              </a:rPr>
              <a:t>le TRANSPORT COPIE</a:t>
            </a:r>
            <a:endParaRPr lang="fr-FR" dirty="0">
              <a:solidFill>
                <a:schemeClr val="accent2"/>
              </a:solidFill>
            </a:endParaRPr>
          </a:p>
        </p:txBody>
      </p:sp>
      <p:sp>
        <p:nvSpPr>
          <p:cNvPr id="3" name="Espace réservé du contenu 2"/>
          <p:cNvSpPr>
            <a:spLocks noGrp="1"/>
          </p:cNvSpPr>
          <p:nvPr>
            <p:ph idx="1"/>
          </p:nvPr>
        </p:nvSpPr>
        <p:spPr>
          <a:xfrm>
            <a:off x="609600" y="2057400"/>
            <a:ext cx="7772400" cy="3508977"/>
          </a:xfrm>
        </p:spPr>
        <p:txBody>
          <a:bodyPr>
            <a:noAutofit/>
          </a:bodyPr>
          <a:lstStyle/>
          <a:p>
            <a:pPr marL="68580" lvl="0" indent="0">
              <a:buNone/>
            </a:pPr>
            <a:endParaRPr lang="fr-FR" dirty="0">
              <a:latin typeface="Calibri" panose="020F0502020204030204" pitchFamily="34" charset="0"/>
            </a:endParaRPr>
          </a:p>
          <a:p>
            <a:pPr marL="68580" lvl="0" indent="0">
              <a:buNone/>
            </a:pPr>
            <a:r>
              <a:rPr lang="fr-FR" b="1" dirty="0">
                <a:solidFill>
                  <a:schemeClr val="accent6"/>
                </a:solidFill>
                <a:latin typeface="Calibri" panose="020F0502020204030204" pitchFamily="34" charset="0"/>
              </a:rPr>
              <a:t>Le mot à copier n’est pas sous les yeux des élèves </a:t>
            </a:r>
          </a:p>
          <a:p>
            <a:pPr marL="68580" lvl="0" indent="0">
              <a:buNone/>
            </a:pPr>
            <a:endParaRPr lang="fr-FR" sz="2400" dirty="0">
              <a:latin typeface="Calibri" panose="020F0502020204030204" pitchFamily="34" charset="0"/>
            </a:endParaRPr>
          </a:p>
          <a:p>
            <a:pPr lvl="1"/>
            <a:r>
              <a:rPr lang="fr-FR" sz="2400" dirty="0">
                <a:latin typeface="Calibri" panose="020F0502020204030204" pitchFamily="34" charset="0"/>
              </a:rPr>
              <a:t>Utiliser des mots en correspondance avec les phonèmes étudiés en classe.</a:t>
            </a:r>
          </a:p>
          <a:p>
            <a:pPr lvl="1"/>
            <a:r>
              <a:rPr lang="fr-FR" sz="2400" dirty="0">
                <a:latin typeface="Calibri" panose="020F0502020204030204" pitchFamily="34" charset="0"/>
              </a:rPr>
              <a:t>Augmenter progressivement la longueur du mot </a:t>
            </a:r>
          </a:p>
          <a:p>
            <a:pPr lvl="1"/>
            <a:r>
              <a:rPr lang="fr-FR" sz="2400" dirty="0">
                <a:latin typeface="Calibri" panose="020F0502020204030204" pitchFamily="34" charset="0"/>
              </a:rPr>
              <a:t>Faire expliciter et partager les différentes stratégies de copie</a:t>
            </a:r>
            <a:endParaRPr lang="fr-FR" dirty="0"/>
          </a:p>
          <a:p>
            <a:endParaRPr lang="fr-FR" dirty="0"/>
          </a:p>
        </p:txBody>
      </p:sp>
    </p:spTree>
    <p:extLst>
      <p:ext uri="{BB962C8B-B14F-4D97-AF65-F5344CB8AC3E}">
        <p14:creationId xmlns:p14="http://schemas.microsoft.com/office/powerpoint/2010/main" val="2267996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Exemple de transport copie</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6667" b="33333"/>
          <a:stretch/>
        </p:blipFill>
        <p:spPr bwMode="auto">
          <a:xfrm>
            <a:off x="1371600" y="2438400"/>
            <a:ext cx="60960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120129" y="6424937"/>
            <a:ext cx="4598941" cy="22639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sz="1050" dirty="0"/>
              <a:t>Blandine Tissier , Christelle Pourchet</a:t>
            </a:r>
          </a:p>
        </p:txBody>
      </p:sp>
    </p:spTree>
    <p:extLst>
      <p:ext uri="{BB962C8B-B14F-4D97-AF65-F5344CB8AC3E}">
        <p14:creationId xmlns:p14="http://schemas.microsoft.com/office/powerpoint/2010/main" val="3574766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304800"/>
            <a:ext cx="7405744" cy="1143000"/>
          </a:xfrm>
        </p:spPr>
        <p:txBody>
          <a:bodyPr>
            <a:normAutofit/>
          </a:bodyPr>
          <a:lstStyle/>
          <a:p>
            <a:r>
              <a:rPr lang="fr-FR" b="1" dirty="0">
                <a:solidFill>
                  <a:schemeClr val="accent2"/>
                </a:solidFill>
              </a:rPr>
              <a:t>COPIE DECOUPEE</a:t>
            </a:r>
          </a:p>
        </p:txBody>
      </p:sp>
      <p:sp>
        <p:nvSpPr>
          <p:cNvPr id="3" name="Espace réservé du contenu 2"/>
          <p:cNvSpPr>
            <a:spLocks noGrp="1"/>
          </p:cNvSpPr>
          <p:nvPr>
            <p:ph idx="1"/>
          </p:nvPr>
        </p:nvSpPr>
        <p:spPr>
          <a:xfrm>
            <a:off x="457200" y="1371600"/>
            <a:ext cx="8458200" cy="5105400"/>
          </a:xfrm>
        </p:spPr>
        <p:txBody>
          <a:bodyPr>
            <a:noAutofit/>
          </a:bodyPr>
          <a:lstStyle/>
          <a:p>
            <a:pPr marL="0" indent="0">
              <a:lnSpc>
                <a:spcPct val="100000"/>
              </a:lnSpc>
              <a:spcBef>
                <a:spcPts val="25"/>
              </a:spcBef>
              <a:buNone/>
            </a:pPr>
            <a:endParaRPr lang="fr-FR" sz="1800" dirty="0">
              <a:latin typeface="Calibri" panose="020F0502020204030204" pitchFamily="34" charset="0"/>
              <a:cs typeface="Times New Roman"/>
            </a:endParaRPr>
          </a:p>
          <a:p>
            <a:pPr marL="68580" marR="251460" indent="0">
              <a:lnSpc>
                <a:spcPct val="91300"/>
              </a:lnSpc>
              <a:buNone/>
            </a:pPr>
            <a:r>
              <a:rPr lang="fr-FR" dirty="0">
                <a:latin typeface="Calibri" panose="020F0502020204030204" pitchFamily="34" charset="0"/>
              </a:rPr>
              <a:t>Ce qui est à copier est lu et compris des élèves. </a:t>
            </a:r>
          </a:p>
          <a:p>
            <a:pPr marL="68580" marR="251460" indent="0">
              <a:lnSpc>
                <a:spcPct val="91300"/>
              </a:lnSpc>
              <a:buNone/>
            </a:pPr>
            <a:endParaRPr lang="fr-FR" dirty="0">
              <a:latin typeface="Calibri" panose="020F0502020204030204" pitchFamily="34" charset="0"/>
            </a:endParaRPr>
          </a:p>
          <a:p>
            <a:pPr marR="251460">
              <a:lnSpc>
                <a:spcPct val="91300"/>
              </a:lnSpc>
            </a:pPr>
            <a:r>
              <a:rPr lang="fr-FR" b="1" dirty="0">
                <a:solidFill>
                  <a:schemeClr val="accent6"/>
                </a:solidFill>
                <a:latin typeface="Calibri" panose="020F0502020204030204" pitchFamily="34" charset="0"/>
              </a:rPr>
              <a:t>Chacun découpe son texte </a:t>
            </a:r>
            <a:r>
              <a:rPr lang="fr-FR" dirty="0">
                <a:latin typeface="Calibri" panose="020F0502020204030204" pitchFamily="34" charset="0"/>
              </a:rPr>
              <a:t>en  parties mémorisables. </a:t>
            </a:r>
          </a:p>
          <a:p>
            <a:pPr marR="251460">
              <a:lnSpc>
                <a:spcPct val="91300"/>
              </a:lnSpc>
            </a:pPr>
            <a:endParaRPr lang="fr-FR" dirty="0">
              <a:latin typeface="Calibri" panose="020F0502020204030204" pitchFamily="34" charset="0"/>
            </a:endParaRPr>
          </a:p>
          <a:p>
            <a:pPr marR="251460">
              <a:lnSpc>
                <a:spcPct val="91300"/>
              </a:lnSpc>
            </a:pPr>
            <a:r>
              <a:rPr lang="fr-FR" b="1" dirty="0">
                <a:solidFill>
                  <a:schemeClr val="accent6"/>
                </a:solidFill>
                <a:latin typeface="Calibri" panose="020F0502020204030204" pitchFamily="34" charset="0"/>
              </a:rPr>
              <a:t>Chaque élève lit le premier morceau, le mémorise, le déchire puis le recopie</a:t>
            </a:r>
            <a:r>
              <a:rPr lang="fr-FR" dirty="0">
                <a:latin typeface="Calibri" panose="020F0502020204030204" pitchFamily="34" charset="0"/>
              </a:rPr>
              <a:t>. </a:t>
            </a:r>
          </a:p>
          <a:p>
            <a:pPr marR="251460">
              <a:lnSpc>
                <a:spcPct val="91300"/>
              </a:lnSpc>
            </a:pPr>
            <a:endParaRPr lang="fr-FR" dirty="0">
              <a:latin typeface="Calibri" panose="020F0502020204030204" pitchFamily="34" charset="0"/>
            </a:endParaRPr>
          </a:p>
          <a:p>
            <a:pPr marR="251460">
              <a:lnSpc>
                <a:spcPct val="91300"/>
              </a:lnSpc>
            </a:pPr>
            <a:r>
              <a:rPr lang="fr-FR" dirty="0">
                <a:latin typeface="Calibri" panose="020F0502020204030204" pitchFamily="34" charset="0"/>
              </a:rPr>
              <a:t>Il procède de même pour tous les autres morceaux.</a:t>
            </a:r>
          </a:p>
          <a:p>
            <a:pPr marR="5080">
              <a:lnSpc>
                <a:spcPts val="1700"/>
              </a:lnSpc>
            </a:pPr>
            <a:endParaRPr lang="fr-FR" dirty="0">
              <a:latin typeface="Calibri" panose="020F0502020204030204" pitchFamily="34" charset="0"/>
            </a:endParaRPr>
          </a:p>
          <a:p>
            <a:pPr marL="68580" marR="5080" indent="0">
              <a:lnSpc>
                <a:spcPts val="1700"/>
              </a:lnSpc>
              <a:buNone/>
            </a:pPr>
            <a:endParaRPr lang="fr-FR" dirty="0">
              <a:latin typeface="Calibri" panose="020F0502020204030204" pitchFamily="34" charset="0"/>
            </a:endParaRPr>
          </a:p>
          <a:p>
            <a:pPr marL="0" marR="5080" indent="0">
              <a:lnSpc>
                <a:spcPts val="1700"/>
              </a:lnSpc>
              <a:buNone/>
            </a:pPr>
            <a:r>
              <a:rPr lang="fr-FR" dirty="0">
                <a:solidFill>
                  <a:schemeClr val="accent2"/>
                </a:solidFill>
                <a:latin typeface="Calibri" panose="020F0502020204030204" pitchFamily="34" charset="0"/>
              </a:rPr>
              <a:t>Copie caviardée : </a:t>
            </a:r>
            <a:r>
              <a:rPr lang="fr-FR" dirty="0">
                <a:latin typeface="Calibri" panose="020F0502020204030204" pitchFamily="34" charset="0"/>
              </a:rPr>
              <a:t>Les élèves cachent au feutre la partie</a:t>
            </a:r>
          </a:p>
          <a:p>
            <a:pPr marL="0" marR="5080" indent="0">
              <a:lnSpc>
                <a:spcPts val="1700"/>
              </a:lnSpc>
              <a:buNone/>
            </a:pPr>
            <a:r>
              <a:rPr lang="fr-FR" dirty="0">
                <a:latin typeface="Calibri" panose="020F0502020204030204" pitchFamily="34" charset="0"/>
              </a:rPr>
              <a:t>mémorisée au lieu de la déchirer.</a:t>
            </a:r>
          </a:p>
          <a:p>
            <a:endParaRPr lang="fr-FR" sz="1800" dirty="0">
              <a:latin typeface="Calibri" panose="020F0502020204030204" pitchFamily="34" charset="0"/>
            </a:endParaRPr>
          </a:p>
        </p:txBody>
      </p:sp>
      <p:sp>
        <p:nvSpPr>
          <p:cNvPr id="5" name="Rectangle 4"/>
          <p:cNvSpPr/>
          <p:nvPr/>
        </p:nvSpPr>
        <p:spPr>
          <a:xfrm>
            <a:off x="2438400" y="6424937"/>
            <a:ext cx="4598941" cy="22639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sz="1050" dirty="0"/>
              <a:t>Blandine Tissier , Christelle Pourchet</a:t>
            </a:r>
          </a:p>
        </p:txBody>
      </p:sp>
    </p:spTree>
    <p:extLst>
      <p:ext uri="{BB962C8B-B14F-4D97-AF65-F5344CB8AC3E}">
        <p14:creationId xmlns:p14="http://schemas.microsoft.com/office/powerpoint/2010/main" val="1442416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7700" y="758223"/>
            <a:ext cx="7848600" cy="689577"/>
          </a:xfrm>
        </p:spPr>
        <p:txBody>
          <a:bodyPr>
            <a:normAutofit fontScale="90000"/>
          </a:bodyPr>
          <a:lstStyle/>
          <a:p>
            <a:r>
              <a:rPr lang="fr-FR" sz="3600" dirty="0"/>
              <a:t>Pourquoi écrire pour apprendre  à lire? </a:t>
            </a:r>
          </a:p>
        </p:txBody>
      </p:sp>
      <p:sp>
        <p:nvSpPr>
          <p:cNvPr id="3" name="Espace réservé du contenu 2"/>
          <p:cNvSpPr>
            <a:spLocks noGrp="1"/>
          </p:cNvSpPr>
          <p:nvPr>
            <p:ph idx="1"/>
          </p:nvPr>
        </p:nvSpPr>
        <p:spPr>
          <a:xfrm>
            <a:off x="990600" y="2590800"/>
            <a:ext cx="6777317" cy="3508977"/>
          </a:xfrm>
        </p:spPr>
        <p:txBody>
          <a:bodyPr>
            <a:normAutofit/>
          </a:bodyPr>
          <a:lstStyle/>
          <a:p>
            <a:r>
              <a:rPr lang="fr-FR" dirty="0"/>
              <a:t>Pour comprendre le principe alphabétique </a:t>
            </a:r>
          </a:p>
          <a:p>
            <a:r>
              <a:rPr lang="fr-FR" dirty="0"/>
              <a:t>Pour faciliter le décodage (connaissance du code)</a:t>
            </a:r>
          </a:p>
          <a:p>
            <a:r>
              <a:rPr lang="fr-FR" dirty="0"/>
              <a:t>Pour développer la conscience orthographique  </a:t>
            </a:r>
          </a:p>
          <a:p>
            <a:r>
              <a:rPr lang="fr-FR" dirty="0"/>
              <a:t>Pour mémoriser le lexique </a:t>
            </a:r>
          </a:p>
        </p:txBody>
      </p:sp>
      <p:sp>
        <p:nvSpPr>
          <p:cNvPr id="5" name="Rectangle 4"/>
          <p:cNvSpPr/>
          <p:nvPr/>
        </p:nvSpPr>
        <p:spPr>
          <a:xfrm>
            <a:off x="1676401" y="6424937"/>
            <a:ext cx="2667000" cy="20446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sz="1050" dirty="0"/>
              <a:t>Blandine Tissier , Christelle Pourchet</a:t>
            </a:r>
          </a:p>
        </p:txBody>
      </p:sp>
    </p:spTree>
    <p:extLst>
      <p:ext uri="{BB962C8B-B14F-4D97-AF65-F5344CB8AC3E}">
        <p14:creationId xmlns:p14="http://schemas.microsoft.com/office/powerpoint/2010/main" val="503998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62600" y="1027664"/>
            <a:ext cx="2505634" cy="1143000"/>
          </a:xfrm>
        </p:spPr>
        <p:txBody>
          <a:bodyPr>
            <a:normAutofit fontScale="90000"/>
          </a:bodyPr>
          <a:lstStyle/>
          <a:p>
            <a:r>
              <a:rPr lang="fr-FR" dirty="0"/>
              <a:t>Copie caviardée</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946" r="16227"/>
          <a:stretch/>
        </p:blipFill>
        <p:spPr bwMode="auto">
          <a:xfrm>
            <a:off x="1032641" y="914400"/>
            <a:ext cx="4272456"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438400" y="6553200"/>
            <a:ext cx="4598941" cy="22639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sz="1050" dirty="0"/>
              <a:t>Blandine </a:t>
            </a:r>
            <a:r>
              <a:rPr lang="fr-FR" sz="1050" dirty="0" err="1"/>
              <a:t>Tissier</a:t>
            </a:r>
            <a:r>
              <a:rPr lang="fr-FR" sz="1050" dirty="0"/>
              <a:t> , Christelle </a:t>
            </a:r>
            <a:r>
              <a:rPr lang="fr-FR" sz="1050" dirty="0" err="1"/>
              <a:t>Pourchet</a:t>
            </a:r>
            <a:r>
              <a:rPr lang="fr-FR" sz="1050" dirty="0"/>
              <a:t> et Stéphanie Vagner-Lasser</a:t>
            </a:r>
          </a:p>
        </p:txBody>
      </p:sp>
    </p:spTree>
    <p:extLst>
      <p:ext uri="{BB962C8B-B14F-4D97-AF65-F5344CB8AC3E}">
        <p14:creationId xmlns:p14="http://schemas.microsoft.com/office/powerpoint/2010/main" val="854425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762000"/>
            <a:ext cx="7405744" cy="1143000"/>
          </a:xfrm>
        </p:spPr>
        <p:txBody>
          <a:bodyPr>
            <a:normAutofit/>
          </a:bodyPr>
          <a:lstStyle/>
          <a:p>
            <a:r>
              <a:rPr lang="fr-FR" b="1" dirty="0">
                <a:solidFill>
                  <a:schemeClr val="accent2"/>
                </a:solidFill>
              </a:rPr>
              <a:t>COPIE RETOURNEE</a:t>
            </a:r>
          </a:p>
        </p:txBody>
      </p:sp>
      <p:sp>
        <p:nvSpPr>
          <p:cNvPr id="3" name="Espace réservé du contenu 2"/>
          <p:cNvSpPr>
            <a:spLocks noGrp="1"/>
          </p:cNvSpPr>
          <p:nvPr>
            <p:ph idx="1"/>
          </p:nvPr>
        </p:nvSpPr>
        <p:spPr>
          <a:xfrm>
            <a:off x="457200" y="2057400"/>
            <a:ext cx="8305800" cy="4800600"/>
          </a:xfrm>
        </p:spPr>
        <p:txBody>
          <a:bodyPr>
            <a:noAutofit/>
          </a:bodyPr>
          <a:lstStyle/>
          <a:p>
            <a:pPr marL="0" marR="224154" indent="0">
              <a:lnSpc>
                <a:spcPct val="90700"/>
              </a:lnSpc>
              <a:buNone/>
            </a:pPr>
            <a:endParaRPr lang="fr-FR" sz="1800" spc="-10" dirty="0">
              <a:latin typeface="Calibri" panose="020F0502020204030204" pitchFamily="34" charset="0"/>
            </a:endParaRPr>
          </a:p>
          <a:p>
            <a:pPr marL="68580" marR="224154" indent="0">
              <a:lnSpc>
                <a:spcPct val="90700"/>
              </a:lnSpc>
              <a:buNone/>
            </a:pPr>
            <a:r>
              <a:rPr lang="fr-FR" sz="1800" dirty="0">
                <a:latin typeface="Calibri" panose="020F0502020204030204" pitchFamily="34" charset="0"/>
              </a:rPr>
              <a:t> </a:t>
            </a:r>
            <a:r>
              <a:rPr lang="fr-FR" dirty="0">
                <a:latin typeface="Calibri" panose="020F0502020204030204" pitchFamily="34" charset="0"/>
              </a:rPr>
              <a:t>Ce qui est à copier est au recto . </a:t>
            </a:r>
          </a:p>
          <a:p>
            <a:pPr marL="68580" marR="224154" indent="0">
              <a:lnSpc>
                <a:spcPct val="90700"/>
              </a:lnSpc>
              <a:buNone/>
            </a:pPr>
            <a:endParaRPr lang="fr-FR" dirty="0">
              <a:latin typeface="Calibri" panose="020F0502020204030204" pitchFamily="34" charset="0"/>
            </a:endParaRPr>
          </a:p>
          <a:p>
            <a:pPr marL="68580" marR="224154" indent="0">
              <a:lnSpc>
                <a:spcPct val="90700"/>
              </a:lnSpc>
              <a:buNone/>
            </a:pPr>
            <a:r>
              <a:rPr lang="fr-FR" dirty="0">
                <a:latin typeface="Calibri" panose="020F0502020204030204" pitchFamily="34" charset="0"/>
              </a:rPr>
              <a:t> L’élève doit copier au verso. </a:t>
            </a:r>
          </a:p>
          <a:p>
            <a:pPr marL="68580" marR="224154" indent="0">
              <a:lnSpc>
                <a:spcPct val="90700"/>
              </a:lnSpc>
              <a:buNone/>
            </a:pPr>
            <a:endParaRPr lang="fr-FR" dirty="0">
              <a:latin typeface="Calibri" panose="020F0502020204030204" pitchFamily="34" charset="0"/>
            </a:endParaRPr>
          </a:p>
          <a:p>
            <a:pPr marL="68580" marR="224154" indent="0">
              <a:lnSpc>
                <a:spcPct val="90700"/>
              </a:lnSpc>
              <a:buNone/>
            </a:pPr>
            <a:r>
              <a:rPr lang="fr-FR" dirty="0">
                <a:latin typeface="Calibri" panose="020F0502020204030204" pitchFamily="34" charset="0"/>
              </a:rPr>
              <a:t>Le nombre de fois où la feuille est retournée est comptabilisée   par l’élève. </a:t>
            </a:r>
          </a:p>
          <a:p>
            <a:pPr marL="68580" marR="224154" indent="0">
              <a:lnSpc>
                <a:spcPct val="90700"/>
              </a:lnSpc>
              <a:buNone/>
            </a:pPr>
            <a:endParaRPr lang="fr-FR" dirty="0">
              <a:latin typeface="Calibri" panose="020F0502020204030204" pitchFamily="34" charset="0"/>
            </a:endParaRPr>
          </a:p>
          <a:p>
            <a:pPr marL="68580" marR="224154" indent="0">
              <a:lnSpc>
                <a:spcPct val="90700"/>
              </a:lnSpc>
              <a:buNone/>
            </a:pPr>
            <a:r>
              <a:rPr lang="fr-FR" b="1" dirty="0">
                <a:solidFill>
                  <a:schemeClr val="accent6"/>
                </a:solidFill>
                <a:latin typeface="Calibri" panose="020F0502020204030204" pitchFamily="34" charset="0"/>
              </a:rPr>
              <a:t>Par binôme</a:t>
            </a:r>
            <a:r>
              <a:rPr lang="fr-FR" dirty="0">
                <a:latin typeface="Calibri" panose="020F0502020204030204" pitchFamily="34" charset="0"/>
              </a:rPr>
              <a:t>: le copieur et l’observateur. L’observateur comptabilise le  nombre de fois où le copieur retourne la feuille.</a:t>
            </a:r>
          </a:p>
          <a:p>
            <a:pPr marL="68580" indent="0">
              <a:lnSpc>
                <a:spcPct val="100000"/>
              </a:lnSpc>
              <a:buNone/>
            </a:pPr>
            <a:endParaRPr lang="fr-FR" dirty="0">
              <a:latin typeface="Calibri" panose="020F0502020204030204" pitchFamily="34" charset="0"/>
            </a:endParaRPr>
          </a:p>
        </p:txBody>
      </p:sp>
      <p:sp>
        <p:nvSpPr>
          <p:cNvPr id="5" name="Rectangle 4"/>
          <p:cNvSpPr/>
          <p:nvPr/>
        </p:nvSpPr>
        <p:spPr>
          <a:xfrm>
            <a:off x="1981200" y="6424937"/>
            <a:ext cx="4598941" cy="22639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sz="1050" dirty="0"/>
              <a:t>Blandine Tissier , Christelle Pourchet</a:t>
            </a:r>
          </a:p>
        </p:txBody>
      </p:sp>
    </p:spTree>
    <p:extLst>
      <p:ext uri="{BB962C8B-B14F-4D97-AF65-F5344CB8AC3E}">
        <p14:creationId xmlns:p14="http://schemas.microsoft.com/office/powerpoint/2010/main" val="1326789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304800"/>
            <a:ext cx="7405744" cy="1143000"/>
          </a:xfrm>
        </p:spPr>
        <p:txBody>
          <a:bodyPr>
            <a:normAutofit/>
          </a:bodyPr>
          <a:lstStyle/>
          <a:p>
            <a:r>
              <a:rPr lang="fr-FR" b="1" dirty="0">
                <a:solidFill>
                  <a:schemeClr val="accent2"/>
                </a:solidFill>
              </a:rPr>
              <a:t>COPIE ENCADREE</a:t>
            </a:r>
          </a:p>
        </p:txBody>
      </p:sp>
      <p:sp>
        <p:nvSpPr>
          <p:cNvPr id="3" name="Espace réservé du contenu 2"/>
          <p:cNvSpPr>
            <a:spLocks noGrp="1"/>
          </p:cNvSpPr>
          <p:nvPr>
            <p:ph idx="1"/>
          </p:nvPr>
        </p:nvSpPr>
        <p:spPr>
          <a:xfrm>
            <a:off x="457200" y="1371600"/>
            <a:ext cx="8458200" cy="5105400"/>
          </a:xfrm>
        </p:spPr>
        <p:txBody>
          <a:bodyPr>
            <a:noAutofit/>
          </a:bodyPr>
          <a:lstStyle/>
          <a:p>
            <a:pPr marL="0" indent="0">
              <a:lnSpc>
                <a:spcPct val="100000"/>
              </a:lnSpc>
              <a:spcBef>
                <a:spcPts val="25"/>
              </a:spcBef>
              <a:buNone/>
            </a:pPr>
            <a:endParaRPr lang="fr-FR" sz="1800" dirty="0">
              <a:latin typeface="Calibri" panose="020F0502020204030204" pitchFamily="34" charset="0"/>
              <a:cs typeface="Times New Roman"/>
            </a:endParaRPr>
          </a:p>
          <a:p>
            <a:pPr marR="251460">
              <a:lnSpc>
                <a:spcPct val="91300"/>
              </a:lnSpc>
            </a:pPr>
            <a:r>
              <a:rPr lang="fr-FR" sz="2800" dirty="0">
                <a:latin typeface="Calibri" panose="020F0502020204030204" pitchFamily="34" charset="0"/>
              </a:rPr>
              <a:t>Le mot est lu par les élèves. </a:t>
            </a:r>
          </a:p>
          <a:p>
            <a:pPr marR="251460">
              <a:lnSpc>
                <a:spcPct val="91300"/>
              </a:lnSpc>
            </a:pPr>
            <a:endParaRPr lang="fr-FR" sz="2800" dirty="0">
              <a:latin typeface="Calibri" panose="020F0502020204030204" pitchFamily="34" charset="0"/>
            </a:endParaRPr>
          </a:p>
          <a:p>
            <a:pPr marR="251460">
              <a:lnSpc>
                <a:spcPct val="91300"/>
              </a:lnSpc>
            </a:pPr>
            <a:r>
              <a:rPr lang="fr-FR" sz="2800" dirty="0">
                <a:latin typeface="Calibri" panose="020F0502020204030204" pitchFamily="34" charset="0"/>
              </a:rPr>
              <a:t>l’enseignant guide l’observation des élèves à l’oral pour mettre en avant toutes les spécificités du mot . </a:t>
            </a:r>
          </a:p>
          <a:p>
            <a:pPr marR="251460">
              <a:lnSpc>
                <a:spcPct val="91300"/>
              </a:lnSpc>
            </a:pPr>
            <a:endParaRPr lang="fr-FR" sz="2800" dirty="0">
              <a:latin typeface="Calibri" panose="020F0502020204030204" pitchFamily="34" charset="0"/>
            </a:endParaRPr>
          </a:p>
          <a:p>
            <a:r>
              <a:rPr lang="fr-FR" sz="2800" dirty="0">
                <a:latin typeface="Calibri" panose="020F0502020204030204" pitchFamily="34" charset="0"/>
              </a:rPr>
              <a:t>L’enseignant laisse apparente que la 1</a:t>
            </a:r>
            <a:r>
              <a:rPr lang="fr-FR" sz="2800" baseline="30000" dirty="0">
                <a:latin typeface="Calibri" panose="020F0502020204030204" pitchFamily="34" charset="0"/>
              </a:rPr>
              <a:t>ère</a:t>
            </a:r>
            <a:r>
              <a:rPr lang="fr-FR" sz="2800" dirty="0">
                <a:latin typeface="Calibri" panose="020F0502020204030204" pitchFamily="34" charset="0"/>
              </a:rPr>
              <a:t> lettre. Les élèves doivent écrire la suite du mot. </a:t>
            </a:r>
          </a:p>
        </p:txBody>
      </p:sp>
      <p:sp>
        <p:nvSpPr>
          <p:cNvPr id="5" name="Rectangle 4"/>
          <p:cNvSpPr/>
          <p:nvPr/>
        </p:nvSpPr>
        <p:spPr>
          <a:xfrm>
            <a:off x="2438400" y="6424937"/>
            <a:ext cx="4598941" cy="22639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sz="1050" dirty="0"/>
              <a:t>Blandine Tissier , Christelle Pourchet</a:t>
            </a:r>
          </a:p>
        </p:txBody>
      </p:sp>
    </p:spTree>
    <p:extLst>
      <p:ext uri="{BB962C8B-B14F-4D97-AF65-F5344CB8AC3E}">
        <p14:creationId xmlns:p14="http://schemas.microsoft.com/office/powerpoint/2010/main" val="3929386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304800"/>
            <a:ext cx="7405744" cy="1143000"/>
          </a:xfrm>
        </p:spPr>
        <p:txBody>
          <a:bodyPr>
            <a:normAutofit/>
          </a:bodyPr>
          <a:lstStyle/>
          <a:p>
            <a:r>
              <a:rPr lang="fr-FR" b="1" dirty="0">
                <a:solidFill>
                  <a:schemeClr val="accent2"/>
                </a:solidFill>
              </a:rPr>
              <a:t>CARTON ECLAIR</a:t>
            </a:r>
          </a:p>
        </p:txBody>
      </p:sp>
      <p:sp>
        <p:nvSpPr>
          <p:cNvPr id="3" name="Espace réservé du contenu 2"/>
          <p:cNvSpPr>
            <a:spLocks noGrp="1"/>
          </p:cNvSpPr>
          <p:nvPr>
            <p:ph idx="1"/>
          </p:nvPr>
        </p:nvSpPr>
        <p:spPr>
          <a:xfrm>
            <a:off x="457200" y="1371600"/>
            <a:ext cx="8458200" cy="5105400"/>
          </a:xfrm>
        </p:spPr>
        <p:txBody>
          <a:bodyPr>
            <a:noAutofit/>
          </a:bodyPr>
          <a:lstStyle/>
          <a:p>
            <a:pPr marL="0" indent="0">
              <a:lnSpc>
                <a:spcPct val="100000"/>
              </a:lnSpc>
              <a:spcBef>
                <a:spcPts val="25"/>
              </a:spcBef>
              <a:buNone/>
            </a:pPr>
            <a:endParaRPr lang="fr-FR" sz="1800" dirty="0">
              <a:latin typeface="Calibri" panose="020F0502020204030204" pitchFamily="34" charset="0"/>
              <a:cs typeface="Times New Roman"/>
            </a:endParaRPr>
          </a:p>
          <a:p>
            <a:pPr marR="251460">
              <a:lnSpc>
                <a:spcPct val="91300"/>
              </a:lnSpc>
            </a:pPr>
            <a:r>
              <a:rPr lang="fr-FR" sz="2800" dirty="0">
                <a:latin typeface="Calibri" panose="020F0502020204030204" pitchFamily="34" charset="0"/>
              </a:rPr>
              <a:t>L’enseignant montre rapidement un mot. </a:t>
            </a:r>
          </a:p>
          <a:p>
            <a:pPr marR="251460">
              <a:lnSpc>
                <a:spcPct val="91300"/>
              </a:lnSpc>
            </a:pPr>
            <a:endParaRPr lang="fr-FR" sz="2800" dirty="0">
              <a:latin typeface="Calibri" panose="020F0502020204030204" pitchFamily="34" charset="0"/>
            </a:endParaRPr>
          </a:p>
          <a:p>
            <a:pPr marR="251460">
              <a:lnSpc>
                <a:spcPct val="91300"/>
              </a:lnSpc>
            </a:pPr>
            <a:endParaRPr lang="fr-FR" sz="2800" dirty="0">
              <a:latin typeface="Calibri" panose="020F0502020204030204" pitchFamily="34" charset="0"/>
            </a:endParaRPr>
          </a:p>
          <a:p>
            <a:pPr marR="251460">
              <a:lnSpc>
                <a:spcPct val="91300"/>
              </a:lnSpc>
            </a:pPr>
            <a:r>
              <a:rPr lang="fr-FR" sz="2800" dirty="0">
                <a:latin typeface="Calibri" panose="020F0502020204030204" pitchFamily="34" charset="0"/>
              </a:rPr>
              <a:t>Les élèves doivent l’écrire.</a:t>
            </a:r>
          </a:p>
          <a:p>
            <a:pPr marR="251460">
              <a:lnSpc>
                <a:spcPct val="91300"/>
              </a:lnSpc>
            </a:pPr>
            <a:endParaRPr lang="fr-FR" sz="2800" dirty="0">
              <a:latin typeface="Calibri" panose="020F0502020204030204" pitchFamily="34" charset="0"/>
            </a:endParaRPr>
          </a:p>
        </p:txBody>
      </p:sp>
      <p:sp>
        <p:nvSpPr>
          <p:cNvPr id="5" name="Rectangle 4"/>
          <p:cNvSpPr/>
          <p:nvPr/>
        </p:nvSpPr>
        <p:spPr>
          <a:xfrm>
            <a:off x="2438400" y="6424937"/>
            <a:ext cx="4598941" cy="22639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sz="1050" dirty="0"/>
              <a:t>Blandine Tissier , Christelle Pourchet</a:t>
            </a:r>
          </a:p>
        </p:txBody>
      </p:sp>
    </p:spTree>
    <p:extLst>
      <p:ext uri="{BB962C8B-B14F-4D97-AF65-F5344CB8AC3E}">
        <p14:creationId xmlns:p14="http://schemas.microsoft.com/office/powerpoint/2010/main" val="1831133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304800"/>
            <a:ext cx="7405744" cy="1143000"/>
          </a:xfrm>
        </p:spPr>
        <p:txBody>
          <a:bodyPr>
            <a:normAutofit/>
          </a:bodyPr>
          <a:lstStyle/>
          <a:p>
            <a:r>
              <a:rPr lang="fr-FR" b="1" dirty="0">
                <a:solidFill>
                  <a:schemeClr val="accent2"/>
                </a:solidFill>
              </a:rPr>
              <a:t>COPIE SELECTIVE</a:t>
            </a:r>
          </a:p>
        </p:txBody>
      </p:sp>
      <p:sp>
        <p:nvSpPr>
          <p:cNvPr id="3" name="Espace réservé du contenu 2"/>
          <p:cNvSpPr>
            <a:spLocks noGrp="1"/>
          </p:cNvSpPr>
          <p:nvPr>
            <p:ph idx="1"/>
          </p:nvPr>
        </p:nvSpPr>
        <p:spPr>
          <a:xfrm>
            <a:off x="457200" y="1371600"/>
            <a:ext cx="8458200" cy="5105400"/>
          </a:xfrm>
        </p:spPr>
        <p:txBody>
          <a:bodyPr>
            <a:noAutofit/>
          </a:bodyPr>
          <a:lstStyle/>
          <a:p>
            <a:pPr marL="0" indent="0">
              <a:lnSpc>
                <a:spcPct val="100000"/>
              </a:lnSpc>
              <a:spcBef>
                <a:spcPts val="25"/>
              </a:spcBef>
              <a:buNone/>
            </a:pPr>
            <a:endParaRPr lang="fr-FR" sz="1800" dirty="0">
              <a:latin typeface="Calibri" panose="020F0502020204030204" pitchFamily="34" charset="0"/>
              <a:cs typeface="Times New Roman"/>
            </a:endParaRPr>
          </a:p>
          <a:p>
            <a:pPr marR="251460">
              <a:lnSpc>
                <a:spcPct val="91300"/>
              </a:lnSpc>
            </a:pPr>
            <a:r>
              <a:rPr lang="fr-FR" sz="2800" dirty="0">
                <a:latin typeface="Calibri" panose="020F0502020204030204" pitchFamily="34" charset="0"/>
              </a:rPr>
              <a:t>Plusieurs phrases sont au tableau, l’enseignant demande aux élèves de copier seulement la phrase qui correspond aux critères énoncés</a:t>
            </a:r>
          </a:p>
          <a:p>
            <a:pPr marR="251460">
              <a:lnSpc>
                <a:spcPct val="91300"/>
              </a:lnSpc>
            </a:pPr>
            <a:r>
              <a:rPr lang="fr-FR" sz="2800" dirty="0">
                <a:latin typeface="Calibri" panose="020F0502020204030204" pitchFamily="34" charset="0"/>
              </a:rPr>
              <a:t>Critères de sens</a:t>
            </a:r>
          </a:p>
          <a:p>
            <a:pPr marR="251460">
              <a:lnSpc>
                <a:spcPct val="91300"/>
              </a:lnSpc>
            </a:pPr>
            <a:r>
              <a:rPr lang="fr-FR" sz="2800" dirty="0">
                <a:latin typeface="Calibri" panose="020F0502020204030204" pitchFamily="34" charset="0"/>
              </a:rPr>
              <a:t>Critères de forme</a:t>
            </a:r>
          </a:p>
          <a:p>
            <a:pPr marR="251460">
              <a:lnSpc>
                <a:spcPct val="91300"/>
              </a:lnSpc>
            </a:pPr>
            <a:endParaRPr lang="fr-FR" sz="2800" dirty="0">
              <a:latin typeface="Calibri" panose="020F0502020204030204" pitchFamily="34" charset="0"/>
            </a:endParaRPr>
          </a:p>
          <a:p>
            <a:pPr marR="251460">
              <a:lnSpc>
                <a:spcPct val="91300"/>
              </a:lnSpc>
            </a:pPr>
            <a:endParaRPr lang="fr-FR" sz="2800" dirty="0">
              <a:latin typeface="Calibri" panose="020F0502020204030204" pitchFamily="34" charset="0"/>
            </a:endParaRPr>
          </a:p>
          <a:p>
            <a:pPr marR="251460">
              <a:lnSpc>
                <a:spcPct val="91300"/>
              </a:lnSpc>
            </a:pPr>
            <a:endParaRPr lang="fr-FR" sz="2800" dirty="0">
              <a:latin typeface="Calibri" panose="020F0502020204030204" pitchFamily="34" charset="0"/>
            </a:endParaRPr>
          </a:p>
        </p:txBody>
      </p:sp>
      <p:sp>
        <p:nvSpPr>
          <p:cNvPr id="5" name="Rectangle 4"/>
          <p:cNvSpPr/>
          <p:nvPr/>
        </p:nvSpPr>
        <p:spPr>
          <a:xfrm>
            <a:off x="2438400" y="6424937"/>
            <a:ext cx="4598941" cy="22639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sz="1050" dirty="0"/>
              <a:t>Blandine Tissier , Christelle Pourchet</a:t>
            </a:r>
          </a:p>
        </p:txBody>
      </p:sp>
    </p:spTree>
    <p:extLst>
      <p:ext uri="{BB962C8B-B14F-4D97-AF65-F5344CB8AC3E}">
        <p14:creationId xmlns:p14="http://schemas.microsoft.com/office/powerpoint/2010/main" val="1814925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304800"/>
            <a:ext cx="7405744" cy="1143000"/>
          </a:xfrm>
        </p:spPr>
        <p:txBody>
          <a:bodyPr>
            <a:normAutofit/>
          </a:bodyPr>
          <a:lstStyle/>
          <a:p>
            <a:r>
              <a:rPr lang="fr-FR" b="1" dirty="0">
                <a:solidFill>
                  <a:schemeClr val="accent2"/>
                </a:solidFill>
              </a:rPr>
              <a:t>COPIE TRANSACTION</a:t>
            </a:r>
          </a:p>
        </p:txBody>
      </p:sp>
      <p:sp>
        <p:nvSpPr>
          <p:cNvPr id="3" name="Espace réservé du contenu 2"/>
          <p:cNvSpPr>
            <a:spLocks noGrp="1"/>
          </p:cNvSpPr>
          <p:nvPr>
            <p:ph idx="1"/>
          </p:nvPr>
        </p:nvSpPr>
        <p:spPr>
          <a:xfrm>
            <a:off x="457200" y="1371600"/>
            <a:ext cx="8458200" cy="5105400"/>
          </a:xfrm>
        </p:spPr>
        <p:txBody>
          <a:bodyPr>
            <a:noAutofit/>
          </a:bodyPr>
          <a:lstStyle/>
          <a:p>
            <a:pPr marL="0" indent="0">
              <a:lnSpc>
                <a:spcPct val="100000"/>
              </a:lnSpc>
              <a:spcBef>
                <a:spcPts val="25"/>
              </a:spcBef>
              <a:buNone/>
            </a:pPr>
            <a:endParaRPr lang="fr-FR" sz="1800" dirty="0">
              <a:latin typeface="Calibri" panose="020F0502020204030204" pitchFamily="34" charset="0"/>
              <a:cs typeface="Times New Roman"/>
            </a:endParaRPr>
          </a:p>
          <a:p>
            <a:pPr marR="251460">
              <a:lnSpc>
                <a:spcPct val="91300"/>
              </a:lnSpc>
            </a:pPr>
            <a:r>
              <a:rPr lang="fr-FR" sz="2800" dirty="0">
                <a:latin typeface="Calibri" panose="020F0502020204030204" pitchFamily="34" charset="0"/>
              </a:rPr>
              <a:t>Copier un mot une phrase d’un texte écrit en script en cursive</a:t>
            </a:r>
          </a:p>
          <a:p>
            <a:pPr marR="251460">
              <a:lnSpc>
                <a:spcPct val="91300"/>
              </a:lnSpc>
            </a:pPr>
            <a:r>
              <a:rPr lang="fr-FR" sz="2800" dirty="0">
                <a:latin typeface="Calibri" panose="020F0502020204030204" pitchFamily="34" charset="0"/>
              </a:rPr>
              <a:t>Copier un texte en le présentant d’une certaine façon (sauter des lignes entre chaque phrase)</a:t>
            </a:r>
          </a:p>
          <a:p>
            <a:pPr marR="251460">
              <a:lnSpc>
                <a:spcPct val="91300"/>
              </a:lnSpc>
            </a:pPr>
            <a:endParaRPr lang="fr-FR" sz="2800" dirty="0">
              <a:latin typeface="Calibri" panose="020F0502020204030204" pitchFamily="34" charset="0"/>
            </a:endParaRPr>
          </a:p>
          <a:p>
            <a:pPr marR="251460">
              <a:lnSpc>
                <a:spcPct val="91300"/>
              </a:lnSpc>
            </a:pPr>
            <a:endParaRPr lang="fr-FR" sz="2800" dirty="0">
              <a:latin typeface="Calibri" panose="020F0502020204030204" pitchFamily="34" charset="0"/>
            </a:endParaRPr>
          </a:p>
          <a:p>
            <a:pPr marR="251460">
              <a:lnSpc>
                <a:spcPct val="91300"/>
              </a:lnSpc>
            </a:pPr>
            <a:endParaRPr lang="fr-FR" sz="2800" dirty="0">
              <a:latin typeface="Calibri" panose="020F0502020204030204" pitchFamily="34" charset="0"/>
            </a:endParaRPr>
          </a:p>
        </p:txBody>
      </p:sp>
      <p:sp>
        <p:nvSpPr>
          <p:cNvPr id="5" name="Rectangle 4"/>
          <p:cNvSpPr/>
          <p:nvPr/>
        </p:nvSpPr>
        <p:spPr>
          <a:xfrm>
            <a:off x="2438400" y="6424937"/>
            <a:ext cx="4598941" cy="22639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sz="1050" dirty="0"/>
              <a:t>Blandine Tissier , Christelle Pourchet</a:t>
            </a:r>
          </a:p>
        </p:txBody>
      </p:sp>
    </p:spTree>
    <p:extLst>
      <p:ext uri="{BB962C8B-B14F-4D97-AF65-F5344CB8AC3E}">
        <p14:creationId xmlns:p14="http://schemas.microsoft.com/office/powerpoint/2010/main" val="2092935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C89A70-DED6-4EE9-A53E-85FC01617DA4}"/>
              </a:ext>
            </a:extLst>
          </p:cNvPr>
          <p:cNvSpPr>
            <a:spLocks noGrp="1"/>
          </p:cNvSpPr>
          <p:nvPr>
            <p:ph type="title"/>
          </p:nvPr>
        </p:nvSpPr>
        <p:spPr>
          <a:xfrm>
            <a:off x="1043490" y="1027664"/>
            <a:ext cx="7024744" cy="496336"/>
          </a:xfrm>
        </p:spPr>
        <p:txBody>
          <a:bodyPr>
            <a:normAutofit fontScale="90000"/>
          </a:bodyPr>
          <a:lstStyle/>
          <a:p>
            <a:r>
              <a:rPr lang="fr-FR" dirty="0"/>
              <a:t>Comment évaluer ?</a:t>
            </a:r>
          </a:p>
        </p:txBody>
      </p:sp>
      <p:sp>
        <p:nvSpPr>
          <p:cNvPr id="3" name="Espace réservé du contenu 2">
            <a:extLst>
              <a:ext uri="{FF2B5EF4-FFF2-40B4-BE49-F238E27FC236}">
                <a16:creationId xmlns:a16="http://schemas.microsoft.com/office/drawing/2014/main" id="{5B4FFD8D-2363-4131-BAD9-ABF4B605E118}"/>
              </a:ext>
            </a:extLst>
          </p:cNvPr>
          <p:cNvSpPr>
            <a:spLocks noGrp="1"/>
          </p:cNvSpPr>
          <p:nvPr>
            <p:ph idx="1"/>
          </p:nvPr>
        </p:nvSpPr>
        <p:spPr>
          <a:xfrm>
            <a:off x="1043490" y="1752600"/>
            <a:ext cx="6777319" cy="4080029"/>
          </a:xfrm>
        </p:spPr>
        <p:txBody>
          <a:bodyPr>
            <a:normAutofit fontScale="92500" lnSpcReduction="10000"/>
          </a:bodyPr>
          <a:lstStyle/>
          <a:p>
            <a:pPr marL="68580" indent="0">
              <a:buNone/>
            </a:pPr>
            <a:r>
              <a:rPr lang="fr-FR" dirty="0"/>
              <a:t>Les </a:t>
            </a:r>
            <a:r>
              <a:rPr lang="fr-FR" b="1" dirty="0">
                <a:solidFill>
                  <a:schemeClr val="accent2"/>
                </a:solidFill>
              </a:rPr>
              <a:t>critères observés </a:t>
            </a:r>
            <a:r>
              <a:rPr lang="fr-FR" dirty="0"/>
              <a:t>sont communiqués aux élèves pour les impliquer dans l'apprentissage et leur permettre d'identifier leur progrès et le chemin qui reste à parcourir.</a:t>
            </a:r>
          </a:p>
          <a:p>
            <a:pPr marL="68580" indent="0">
              <a:buNone/>
            </a:pPr>
            <a:endParaRPr lang="fr-FR" dirty="0"/>
          </a:p>
          <a:p>
            <a:pPr marL="68580" indent="0">
              <a:buNone/>
            </a:pPr>
            <a:r>
              <a:rPr lang="fr-FR" dirty="0"/>
              <a:t>L’attendu de fin de cycle 2 : </a:t>
            </a:r>
            <a:br>
              <a:rPr lang="fr-FR" dirty="0"/>
            </a:br>
            <a:endParaRPr lang="fr-FR" dirty="0"/>
          </a:p>
          <a:p>
            <a:pPr marL="68580" indent="0">
              <a:buNone/>
            </a:pPr>
            <a:r>
              <a:rPr lang="fr-FR" b="1" dirty="0"/>
              <a:t>« Copier ou transcrire, dans une écriture lisible, un texte d’une dizaine de lignes en respectant la mise en page, la ponctuation, l’orthographe et en soignant la présentation » </a:t>
            </a:r>
            <a:r>
              <a:rPr lang="fr-FR" dirty="0"/>
              <a:t>pourra être évalué.</a:t>
            </a:r>
          </a:p>
          <a:p>
            <a:endParaRPr lang="fr-FR" dirty="0"/>
          </a:p>
        </p:txBody>
      </p:sp>
    </p:spTree>
    <p:extLst>
      <p:ext uri="{BB962C8B-B14F-4D97-AF65-F5344CB8AC3E}">
        <p14:creationId xmlns:p14="http://schemas.microsoft.com/office/powerpoint/2010/main" val="3911195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E8B940A-CAFA-49BE-A0E3-8CB60D884AFB}"/>
              </a:ext>
            </a:extLst>
          </p:cNvPr>
          <p:cNvPicPr>
            <a:picLocks noChangeAspect="1"/>
          </p:cNvPicPr>
          <p:nvPr/>
        </p:nvPicPr>
        <p:blipFill>
          <a:blip r:embed="rId2"/>
          <a:stretch>
            <a:fillRect/>
          </a:stretch>
        </p:blipFill>
        <p:spPr>
          <a:xfrm>
            <a:off x="590978" y="916156"/>
            <a:ext cx="7962044" cy="5025687"/>
          </a:xfrm>
          <a:prstGeom prst="rect">
            <a:avLst/>
          </a:prstGeom>
        </p:spPr>
      </p:pic>
    </p:spTree>
    <p:extLst>
      <p:ext uri="{BB962C8B-B14F-4D97-AF65-F5344CB8AC3E}">
        <p14:creationId xmlns:p14="http://schemas.microsoft.com/office/powerpoint/2010/main" val="2970477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533400" y="152400"/>
            <a:ext cx="8229600" cy="628377"/>
          </a:xfrm>
          <a:prstGeom prst="rect">
            <a:avLst/>
          </a:prstGeom>
        </p:spPr>
        <p:txBody>
          <a:bodyPr vert="horz" wrap="square" lIns="0" tIns="12700" rIns="0" bIns="0" rtlCol="0">
            <a:sp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marR="5080" defTabSz="914400">
              <a:spcBef>
                <a:spcPts val="100"/>
              </a:spcBef>
            </a:pPr>
            <a:r>
              <a:rPr lang="fr-FR" sz="4000" b="1" spc="75" dirty="0">
                <a:solidFill>
                  <a:schemeClr val="accent2"/>
                </a:solidFill>
                <a:latin typeface="Calibri"/>
                <a:ea typeface="+mn-ea"/>
                <a:cs typeface="Calibri"/>
              </a:rPr>
              <a:t> </a:t>
            </a:r>
          </a:p>
        </p:txBody>
      </p:sp>
      <p:sp>
        <p:nvSpPr>
          <p:cNvPr id="3" name="object 2"/>
          <p:cNvSpPr txBox="1">
            <a:spLocks/>
          </p:cNvSpPr>
          <p:nvPr/>
        </p:nvSpPr>
        <p:spPr>
          <a:xfrm>
            <a:off x="517187" y="721057"/>
            <a:ext cx="8229600" cy="1243930"/>
          </a:xfrm>
          <a:prstGeom prst="rect">
            <a:avLst/>
          </a:prstGeom>
        </p:spPr>
        <p:txBody>
          <a:bodyPr vert="horz" wrap="square" lIns="0" tIns="12700" rIns="0" bIns="0" rtlCol="0">
            <a:sp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marR="5080" defTabSz="914400">
              <a:spcBef>
                <a:spcPts val="100"/>
              </a:spcBef>
            </a:pPr>
            <a:r>
              <a:rPr lang="fr-FR" sz="4000" b="1" spc="75" dirty="0">
                <a:solidFill>
                  <a:schemeClr val="accent2"/>
                </a:solidFill>
                <a:latin typeface="Calibri"/>
                <a:ea typeface="+mn-ea"/>
                <a:cs typeface="Calibri"/>
              </a:rPr>
              <a:t>Des activités courtes, ritualisées et quotidiennes</a:t>
            </a:r>
          </a:p>
        </p:txBody>
      </p:sp>
      <p:sp>
        <p:nvSpPr>
          <p:cNvPr id="4" name="ZoneTexte 3"/>
          <p:cNvSpPr txBox="1"/>
          <p:nvPr/>
        </p:nvSpPr>
        <p:spPr>
          <a:xfrm>
            <a:off x="1039238" y="5334000"/>
            <a:ext cx="6477000" cy="1256754"/>
          </a:xfrm>
          <a:prstGeom prst="rect">
            <a:avLst/>
          </a:prstGeom>
          <a:noFill/>
        </p:spPr>
        <p:txBody>
          <a:bodyPr wrap="square" rtlCol="0">
            <a:spAutoFit/>
          </a:bodyPr>
          <a:lstStyle/>
          <a:p>
            <a:pPr marL="12700">
              <a:lnSpc>
                <a:spcPct val="100000"/>
              </a:lnSpc>
              <a:spcBef>
                <a:spcPts val="100"/>
              </a:spcBef>
            </a:pPr>
            <a:r>
              <a:rPr lang="fr-FR" dirty="0">
                <a:latin typeface="Calibri"/>
                <a:cs typeface="Calibri"/>
              </a:rPr>
              <a:t>A </a:t>
            </a:r>
            <a:r>
              <a:rPr lang="fr-FR" spc="-5" dirty="0">
                <a:latin typeface="Calibri"/>
                <a:cs typeface="Calibri"/>
              </a:rPr>
              <a:t>dissocier et </a:t>
            </a:r>
            <a:r>
              <a:rPr lang="fr-FR" dirty="0">
                <a:latin typeface="Calibri"/>
                <a:cs typeface="Calibri"/>
              </a:rPr>
              <a:t>à </a:t>
            </a:r>
            <a:r>
              <a:rPr lang="fr-FR" spc="-5" dirty="0">
                <a:latin typeface="Calibri"/>
                <a:cs typeface="Calibri"/>
              </a:rPr>
              <a:t>répartir sur </a:t>
            </a:r>
            <a:r>
              <a:rPr lang="fr-FR" dirty="0">
                <a:latin typeface="Calibri"/>
                <a:cs typeface="Calibri"/>
              </a:rPr>
              <a:t>la</a:t>
            </a:r>
            <a:r>
              <a:rPr lang="fr-FR" spc="-55" dirty="0">
                <a:latin typeface="Calibri"/>
                <a:cs typeface="Calibri"/>
              </a:rPr>
              <a:t> </a:t>
            </a:r>
            <a:r>
              <a:rPr lang="fr-FR" spc="-5" dirty="0">
                <a:latin typeface="Calibri"/>
                <a:cs typeface="Calibri"/>
              </a:rPr>
              <a:t>journée.  Proposition pour le code:  2 séances le matin, une en fin d’après-midi.</a:t>
            </a:r>
            <a:endParaRPr lang="fr-FR" dirty="0">
              <a:latin typeface="Calibri"/>
              <a:cs typeface="Calibri"/>
            </a:endParaRPr>
          </a:p>
          <a:p>
            <a:pPr marL="12700">
              <a:lnSpc>
                <a:spcPts val="2595"/>
              </a:lnSpc>
            </a:pPr>
            <a:r>
              <a:rPr lang="fr-FR" spc="-10" dirty="0">
                <a:latin typeface="Calibri"/>
                <a:cs typeface="Calibri"/>
              </a:rPr>
              <a:t>Penser </a:t>
            </a:r>
            <a:r>
              <a:rPr lang="fr-FR" dirty="0">
                <a:latin typeface="Calibri"/>
                <a:cs typeface="Calibri"/>
              </a:rPr>
              <a:t>aux </a:t>
            </a:r>
            <a:r>
              <a:rPr lang="fr-FR" spc="-10" dirty="0">
                <a:latin typeface="Calibri"/>
                <a:cs typeface="Calibri"/>
              </a:rPr>
              <a:t>temps </a:t>
            </a:r>
            <a:r>
              <a:rPr lang="fr-FR" spc="-5" dirty="0">
                <a:latin typeface="Calibri"/>
                <a:cs typeface="Calibri"/>
              </a:rPr>
              <a:t>de </a:t>
            </a:r>
            <a:r>
              <a:rPr lang="fr-FR" spc="-15" dirty="0">
                <a:latin typeface="Calibri"/>
                <a:cs typeface="Calibri"/>
              </a:rPr>
              <a:t>récupération cognitive .</a:t>
            </a:r>
          </a:p>
          <a:p>
            <a:endParaRPr lang="fr-FR" dirty="0"/>
          </a:p>
        </p:txBody>
      </p:sp>
      <p:graphicFrame>
        <p:nvGraphicFramePr>
          <p:cNvPr id="5" name="object 6"/>
          <p:cNvGraphicFramePr>
            <a:graphicFrameLocks noGrp="1"/>
          </p:cNvGraphicFramePr>
          <p:nvPr>
            <p:extLst>
              <p:ext uri="{D42A27DB-BD31-4B8C-83A1-F6EECF244321}">
                <p14:modId xmlns:p14="http://schemas.microsoft.com/office/powerpoint/2010/main" val="1673061910"/>
              </p:ext>
            </p:extLst>
          </p:nvPr>
        </p:nvGraphicFramePr>
        <p:xfrm>
          <a:off x="517187" y="2439622"/>
          <a:ext cx="8093413" cy="2750493"/>
        </p:xfrm>
        <a:graphic>
          <a:graphicData uri="http://schemas.openxmlformats.org/drawingml/2006/table">
            <a:tbl>
              <a:tblPr firstRow="1" bandRow="1">
                <a:tableStyleId>{2D5ABB26-0587-4C30-8999-92F81FD0307C}</a:tableStyleId>
              </a:tblPr>
              <a:tblGrid>
                <a:gridCol w="2073613">
                  <a:extLst>
                    <a:ext uri="{9D8B030D-6E8A-4147-A177-3AD203B41FA5}">
                      <a16:colId xmlns:a16="http://schemas.microsoft.com/office/drawing/2014/main" val="20000"/>
                    </a:ext>
                  </a:extLst>
                </a:gridCol>
                <a:gridCol w="4855298">
                  <a:extLst>
                    <a:ext uri="{9D8B030D-6E8A-4147-A177-3AD203B41FA5}">
                      <a16:colId xmlns:a16="http://schemas.microsoft.com/office/drawing/2014/main" val="20001"/>
                    </a:ext>
                  </a:extLst>
                </a:gridCol>
                <a:gridCol w="1164502">
                  <a:extLst>
                    <a:ext uri="{9D8B030D-6E8A-4147-A177-3AD203B41FA5}">
                      <a16:colId xmlns:a16="http://schemas.microsoft.com/office/drawing/2014/main" val="20002"/>
                    </a:ext>
                  </a:extLst>
                </a:gridCol>
              </a:tblGrid>
              <a:tr h="748378">
                <a:tc>
                  <a:txBody>
                    <a:bodyPr/>
                    <a:lstStyle/>
                    <a:p>
                      <a:pPr>
                        <a:lnSpc>
                          <a:spcPct val="100000"/>
                        </a:lnSpc>
                        <a:spcBef>
                          <a:spcPts val="45"/>
                        </a:spcBef>
                      </a:pPr>
                      <a:endParaRPr sz="2050" dirty="0">
                        <a:latin typeface="Times New Roman"/>
                        <a:cs typeface="Times New Roman"/>
                      </a:endParaRPr>
                    </a:p>
                    <a:p>
                      <a:pPr algn="ctr">
                        <a:lnSpc>
                          <a:spcPct val="100000"/>
                        </a:lnSpc>
                      </a:pPr>
                      <a:r>
                        <a:rPr sz="1800" b="1" spc="-10" dirty="0">
                          <a:latin typeface="Calibri"/>
                          <a:cs typeface="Calibri"/>
                        </a:rPr>
                        <a:t>CODE</a:t>
                      </a:r>
                      <a:endParaRPr sz="1800" dirty="0">
                        <a:latin typeface="Calibri"/>
                        <a:cs typeface="Calibri"/>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8E2F0"/>
                    </a:solidFill>
                  </a:tcPr>
                </a:tc>
                <a:tc>
                  <a:txBody>
                    <a:bodyPr/>
                    <a:lstStyle/>
                    <a:p>
                      <a:pPr marL="378460" indent="-287655">
                        <a:lnSpc>
                          <a:spcPct val="100000"/>
                        </a:lnSpc>
                        <a:buFont typeface="Arial"/>
                        <a:buChar char="•"/>
                        <a:tabLst>
                          <a:tab pos="378460" algn="l"/>
                          <a:tab pos="379095" algn="l"/>
                        </a:tabLst>
                      </a:pPr>
                      <a:r>
                        <a:rPr sz="1800" spc="-5" dirty="0">
                          <a:latin typeface="Calibri"/>
                          <a:cs typeface="Calibri"/>
                        </a:rPr>
                        <a:t>Conscience </a:t>
                      </a:r>
                      <a:r>
                        <a:rPr sz="1800" spc="-5" dirty="0" err="1">
                          <a:latin typeface="Calibri"/>
                          <a:cs typeface="Calibri"/>
                        </a:rPr>
                        <a:t>phonémique</a:t>
                      </a:r>
                      <a:r>
                        <a:rPr sz="1800" spc="-5" dirty="0">
                          <a:latin typeface="Calibri"/>
                          <a:cs typeface="Calibri"/>
                        </a:rPr>
                        <a:t>/</a:t>
                      </a:r>
                      <a:r>
                        <a:rPr sz="1800" spc="-5" dirty="0" err="1">
                          <a:latin typeface="Calibri"/>
                          <a:cs typeface="Calibri"/>
                        </a:rPr>
                        <a:t>graphémique</a:t>
                      </a:r>
                      <a:r>
                        <a:rPr sz="1800" spc="65" dirty="0">
                          <a:latin typeface="Calibri"/>
                          <a:cs typeface="Calibri"/>
                        </a:rPr>
                        <a:t> </a:t>
                      </a:r>
                      <a:r>
                        <a:rPr sz="1800" spc="-5" dirty="0">
                          <a:latin typeface="Calibri"/>
                          <a:cs typeface="Calibri"/>
                        </a:rPr>
                        <a:t>(</a:t>
                      </a:r>
                      <a:r>
                        <a:rPr lang="fr-FR" sz="1800" spc="-5" dirty="0">
                          <a:latin typeface="Calibri"/>
                          <a:cs typeface="Calibri"/>
                        </a:rPr>
                        <a:t>12 à</a:t>
                      </a:r>
                      <a:r>
                        <a:rPr lang="fr-FR" sz="1800" spc="-5" baseline="0" dirty="0">
                          <a:latin typeface="Calibri"/>
                          <a:cs typeface="Calibri"/>
                        </a:rPr>
                        <a:t> 15</a:t>
                      </a:r>
                      <a:endParaRPr sz="1800" dirty="0">
                        <a:latin typeface="Calibri"/>
                        <a:cs typeface="Calibri"/>
                      </a:endParaRPr>
                    </a:p>
                    <a:p>
                      <a:pPr marL="378460">
                        <a:lnSpc>
                          <a:spcPct val="100000"/>
                        </a:lnSpc>
                      </a:pPr>
                      <a:r>
                        <a:rPr lang="fr-FR" sz="1800" dirty="0">
                          <a:latin typeface="Calibri"/>
                          <a:cs typeface="Calibri"/>
                        </a:rPr>
                        <a:t>p</a:t>
                      </a:r>
                      <a:r>
                        <a:rPr sz="1800" dirty="0" err="1">
                          <a:latin typeface="Calibri"/>
                          <a:cs typeface="Calibri"/>
                        </a:rPr>
                        <a:t>honèmes</a:t>
                      </a:r>
                      <a:r>
                        <a:rPr lang="fr-FR" sz="1800" dirty="0">
                          <a:latin typeface="Calibri"/>
                          <a:cs typeface="Calibri"/>
                        </a:rPr>
                        <a:t> avant</a:t>
                      </a:r>
                      <a:r>
                        <a:rPr lang="fr-FR" sz="1800" baseline="0" dirty="0">
                          <a:latin typeface="Calibri"/>
                          <a:cs typeface="Calibri"/>
                        </a:rPr>
                        <a:t> novembre</a:t>
                      </a:r>
                      <a:r>
                        <a:rPr sz="1800" dirty="0">
                          <a:latin typeface="Calibri"/>
                          <a:cs typeface="Calibri"/>
                        </a:rPr>
                        <a:t>)</a:t>
                      </a:r>
                    </a:p>
                  </a:txBody>
                  <a:tcPr marL="0" marR="0" marT="3111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8E2F0"/>
                    </a:solidFill>
                  </a:tcPr>
                </a:tc>
                <a:tc>
                  <a:txBody>
                    <a:bodyPr/>
                    <a:lstStyle/>
                    <a:p>
                      <a:pPr marL="92710">
                        <a:lnSpc>
                          <a:spcPct val="100000"/>
                        </a:lnSpc>
                      </a:pPr>
                      <a:r>
                        <a:rPr lang="fr-FR" sz="1800" dirty="0">
                          <a:latin typeface="Calibri"/>
                          <a:cs typeface="Calibri"/>
                        </a:rPr>
                        <a:t>3</a:t>
                      </a:r>
                      <a:r>
                        <a:rPr sz="1800" dirty="0">
                          <a:latin typeface="Calibri"/>
                          <a:cs typeface="Calibri"/>
                        </a:rPr>
                        <a:t> x</a:t>
                      </a:r>
                      <a:r>
                        <a:rPr sz="1800" spc="-20" dirty="0">
                          <a:latin typeface="Calibri"/>
                          <a:cs typeface="Calibri"/>
                        </a:rPr>
                        <a:t> </a:t>
                      </a:r>
                      <a:r>
                        <a:rPr sz="1800" dirty="0">
                          <a:latin typeface="Calibri"/>
                          <a:cs typeface="Calibri"/>
                        </a:rPr>
                        <a:t>15’</a:t>
                      </a:r>
                    </a:p>
                  </a:txBody>
                  <a:tcPr marL="0" marR="0" marT="3111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8E2F0"/>
                    </a:solidFill>
                  </a:tcPr>
                </a:tc>
                <a:extLst>
                  <a:ext uri="{0D108BD9-81ED-4DB2-BD59-A6C34878D82A}">
                    <a16:rowId xmlns:a16="http://schemas.microsoft.com/office/drawing/2014/main" val="10000"/>
                  </a:ext>
                </a:extLst>
              </a:tr>
              <a:tr h="1118308">
                <a:tc>
                  <a:txBody>
                    <a:bodyPr/>
                    <a:lstStyle/>
                    <a:p>
                      <a:pPr marL="256540" marR="249554" indent="297180">
                        <a:lnSpc>
                          <a:spcPct val="100000"/>
                        </a:lnSpc>
                        <a:spcBef>
                          <a:spcPts val="1325"/>
                        </a:spcBef>
                      </a:pPr>
                      <a:r>
                        <a:rPr sz="1800" b="1" spc="-5" dirty="0">
                          <a:latin typeface="Calibri"/>
                          <a:cs typeface="Calibri"/>
                        </a:rPr>
                        <a:t>PRINCIPE  </a:t>
                      </a:r>
                      <a:r>
                        <a:rPr sz="1800" b="1" dirty="0">
                          <a:latin typeface="Calibri"/>
                          <a:cs typeface="Calibri"/>
                        </a:rPr>
                        <a:t>ALPHABETIQUE</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8D0D0"/>
                    </a:solidFill>
                  </a:tcPr>
                </a:tc>
                <a:tc>
                  <a:txBody>
                    <a:bodyPr/>
                    <a:lstStyle/>
                    <a:p>
                      <a:pPr marL="378460" indent="-287655">
                        <a:lnSpc>
                          <a:spcPct val="100000"/>
                        </a:lnSpc>
                        <a:spcBef>
                          <a:spcPts val="245"/>
                        </a:spcBef>
                        <a:buFont typeface="Arial"/>
                        <a:buChar char="•"/>
                        <a:tabLst>
                          <a:tab pos="378460" algn="l"/>
                          <a:tab pos="379095" algn="l"/>
                        </a:tabLst>
                      </a:pPr>
                      <a:r>
                        <a:rPr sz="1800" spc="-10" dirty="0">
                          <a:latin typeface="Calibri"/>
                          <a:cs typeface="Calibri"/>
                        </a:rPr>
                        <a:t>Encodage </a:t>
                      </a:r>
                      <a:r>
                        <a:rPr sz="1800" spc="-5" dirty="0">
                          <a:latin typeface="Calibri"/>
                          <a:cs typeface="Calibri"/>
                        </a:rPr>
                        <a:t>de </a:t>
                      </a:r>
                      <a:r>
                        <a:rPr sz="1800" dirty="0">
                          <a:latin typeface="Calibri"/>
                          <a:cs typeface="Calibri"/>
                        </a:rPr>
                        <a:t>mots </a:t>
                      </a:r>
                      <a:r>
                        <a:rPr sz="1800" spc="-10" dirty="0">
                          <a:latin typeface="Calibri"/>
                          <a:cs typeface="Calibri"/>
                        </a:rPr>
                        <a:t>transparents,</a:t>
                      </a:r>
                      <a:r>
                        <a:rPr sz="1800" spc="20" dirty="0">
                          <a:latin typeface="Calibri"/>
                          <a:cs typeface="Calibri"/>
                        </a:rPr>
                        <a:t> </a:t>
                      </a:r>
                      <a:r>
                        <a:rPr sz="1800" spc="-5" dirty="0">
                          <a:latin typeface="Calibri"/>
                          <a:cs typeface="Calibri"/>
                        </a:rPr>
                        <a:t>Alphabet</a:t>
                      </a:r>
                      <a:endParaRPr sz="1800" dirty="0">
                        <a:latin typeface="Calibri"/>
                        <a:cs typeface="Calibri"/>
                      </a:endParaRPr>
                    </a:p>
                    <a:p>
                      <a:pPr marL="378460" indent="-287655">
                        <a:lnSpc>
                          <a:spcPct val="100000"/>
                        </a:lnSpc>
                        <a:buFont typeface="Arial"/>
                        <a:buChar char="•"/>
                        <a:tabLst>
                          <a:tab pos="378460" algn="l"/>
                          <a:tab pos="379095" algn="l"/>
                        </a:tabLst>
                      </a:pPr>
                      <a:r>
                        <a:rPr sz="1800" spc="-10" dirty="0">
                          <a:latin typeface="Calibri"/>
                          <a:cs typeface="Calibri"/>
                        </a:rPr>
                        <a:t>Copies/</a:t>
                      </a:r>
                      <a:r>
                        <a:rPr lang="fr-FR" sz="1800" spc="-10" dirty="0">
                          <a:latin typeface="Calibri"/>
                          <a:cs typeface="Calibri"/>
                        </a:rPr>
                        <a:t>essai</a:t>
                      </a:r>
                      <a:r>
                        <a:rPr lang="fr-FR" sz="1800" spc="-10" baseline="0" dirty="0">
                          <a:latin typeface="Calibri"/>
                          <a:cs typeface="Calibri"/>
                        </a:rPr>
                        <a:t> d’écriture</a:t>
                      </a:r>
                      <a:r>
                        <a:rPr lang="fr-FR" sz="1800" spc="-10" dirty="0">
                          <a:latin typeface="Calibri"/>
                          <a:cs typeface="Calibri"/>
                        </a:rPr>
                        <a:t>/écriture</a:t>
                      </a:r>
                      <a:r>
                        <a:rPr lang="fr-FR" sz="1800" spc="-10" baseline="0" dirty="0">
                          <a:latin typeface="Calibri"/>
                          <a:cs typeface="Calibri"/>
                        </a:rPr>
                        <a:t> structure générative</a:t>
                      </a:r>
                      <a:endParaRPr sz="1800" dirty="0">
                        <a:latin typeface="Calibri"/>
                        <a:cs typeface="Calibri"/>
                      </a:endParaRPr>
                    </a:p>
                    <a:p>
                      <a:pPr marL="378460" indent="-287655">
                        <a:lnSpc>
                          <a:spcPct val="100000"/>
                        </a:lnSpc>
                        <a:buFont typeface="Arial"/>
                        <a:buChar char="•"/>
                        <a:tabLst>
                          <a:tab pos="378460" algn="l"/>
                          <a:tab pos="379095" algn="l"/>
                        </a:tabLst>
                      </a:pPr>
                      <a:r>
                        <a:rPr sz="1800" spc="-15" dirty="0">
                          <a:latin typeface="Calibri"/>
                          <a:cs typeface="Calibri"/>
                        </a:rPr>
                        <a:t>Écriture cursive </a:t>
                      </a:r>
                      <a:r>
                        <a:rPr sz="1800" dirty="0">
                          <a:latin typeface="Calibri"/>
                          <a:cs typeface="Calibri"/>
                        </a:rPr>
                        <a:t>en </a:t>
                      </a:r>
                      <a:r>
                        <a:rPr sz="1800" spc="-5" dirty="0">
                          <a:latin typeface="Calibri"/>
                          <a:cs typeface="Calibri"/>
                        </a:rPr>
                        <a:t>lien </a:t>
                      </a:r>
                      <a:r>
                        <a:rPr sz="1800" spc="-10" dirty="0">
                          <a:latin typeface="Calibri"/>
                          <a:cs typeface="Calibri"/>
                        </a:rPr>
                        <a:t>avec </a:t>
                      </a:r>
                      <a:r>
                        <a:rPr sz="1800" spc="-25" dirty="0">
                          <a:latin typeface="Calibri"/>
                          <a:cs typeface="Calibri"/>
                        </a:rPr>
                        <a:t>l’étude </a:t>
                      </a:r>
                      <a:r>
                        <a:rPr sz="1800" spc="-5" dirty="0">
                          <a:latin typeface="Calibri"/>
                          <a:cs typeface="Calibri"/>
                        </a:rPr>
                        <a:t>du</a:t>
                      </a:r>
                      <a:r>
                        <a:rPr sz="1800" spc="140" dirty="0">
                          <a:latin typeface="Calibri"/>
                          <a:cs typeface="Calibri"/>
                        </a:rPr>
                        <a:t> </a:t>
                      </a:r>
                      <a:r>
                        <a:rPr sz="1800" spc="-10" dirty="0">
                          <a:latin typeface="Calibri"/>
                          <a:cs typeface="Calibri"/>
                        </a:rPr>
                        <a:t>code</a:t>
                      </a:r>
                      <a:endParaRPr sz="1800" dirty="0">
                        <a:latin typeface="Calibri"/>
                        <a:cs typeface="Calibri"/>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8D0D0"/>
                    </a:solidFill>
                  </a:tcPr>
                </a:tc>
                <a:tc>
                  <a:txBody>
                    <a:bodyPr/>
                    <a:lstStyle/>
                    <a:p>
                      <a:pPr marL="92710">
                        <a:lnSpc>
                          <a:spcPct val="100000"/>
                        </a:lnSpc>
                        <a:spcBef>
                          <a:spcPts val="245"/>
                        </a:spcBef>
                      </a:pPr>
                      <a:r>
                        <a:rPr sz="1800" spc="-5" dirty="0">
                          <a:latin typeface="Calibri"/>
                          <a:cs typeface="Calibri"/>
                        </a:rPr>
                        <a:t>10’</a:t>
                      </a:r>
                      <a:endParaRPr sz="1800" dirty="0">
                        <a:latin typeface="Calibri"/>
                        <a:cs typeface="Calibri"/>
                      </a:endParaRPr>
                    </a:p>
                    <a:p>
                      <a:pPr marL="92710">
                        <a:lnSpc>
                          <a:spcPct val="100000"/>
                        </a:lnSpc>
                      </a:pPr>
                      <a:r>
                        <a:rPr sz="1800" spc="-5" dirty="0">
                          <a:latin typeface="Calibri"/>
                          <a:cs typeface="Calibri"/>
                        </a:rPr>
                        <a:t>20’</a:t>
                      </a:r>
                      <a:endParaRPr sz="1800" dirty="0">
                        <a:latin typeface="Calibri"/>
                        <a:cs typeface="Calibri"/>
                      </a:endParaRPr>
                    </a:p>
                    <a:p>
                      <a:pPr marL="92710">
                        <a:lnSpc>
                          <a:spcPct val="100000"/>
                        </a:lnSpc>
                      </a:pPr>
                      <a:r>
                        <a:rPr sz="1800" spc="-5" dirty="0">
                          <a:latin typeface="Calibri"/>
                          <a:cs typeface="Calibri"/>
                        </a:rPr>
                        <a:t>20’</a:t>
                      </a:r>
                      <a:endParaRPr sz="1800" dirty="0">
                        <a:latin typeface="Calibri"/>
                        <a:cs typeface="Calibri"/>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8D0D0"/>
                    </a:solidFill>
                  </a:tcPr>
                </a:tc>
                <a:extLst>
                  <a:ext uri="{0D108BD9-81ED-4DB2-BD59-A6C34878D82A}">
                    <a16:rowId xmlns:a16="http://schemas.microsoft.com/office/drawing/2014/main" val="10001"/>
                  </a:ext>
                </a:extLst>
              </a:tr>
              <a:tr h="873720">
                <a:tc>
                  <a:txBody>
                    <a:bodyPr/>
                    <a:lstStyle/>
                    <a:p>
                      <a:pPr>
                        <a:lnSpc>
                          <a:spcPct val="100000"/>
                        </a:lnSpc>
                        <a:spcBef>
                          <a:spcPts val="50"/>
                        </a:spcBef>
                      </a:pPr>
                      <a:endParaRPr sz="2050" dirty="0">
                        <a:latin typeface="Times New Roman"/>
                        <a:cs typeface="Times New Roman"/>
                      </a:endParaRPr>
                    </a:p>
                    <a:p>
                      <a:pPr algn="ctr">
                        <a:lnSpc>
                          <a:spcPct val="100000"/>
                        </a:lnSpc>
                      </a:pPr>
                      <a:r>
                        <a:rPr sz="1800" b="1" spc="-5" dirty="0">
                          <a:latin typeface="Calibri"/>
                          <a:cs typeface="Calibri"/>
                        </a:rPr>
                        <a:t>COMPREHENSION</a:t>
                      </a:r>
                      <a:endParaRPr sz="1800" dirty="0">
                        <a:latin typeface="Calibri"/>
                        <a:cs typeface="Calibri"/>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378460" marR="1009650" indent="-287020">
                        <a:lnSpc>
                          <a:spcPct val="100000"/>
                        </a:lnSpc>
                        <a:spcBef>
                          <a:spcPts val="245"/>
                        </a:spcBef>
                        <a:buFont typeface="Arial"/>
                        <a:buChar char="•"/>
                        <a:tabLst>
                          <a:tab pos="378460" algn="l"/>
                          <a:tab pos="379095" algn="l"/>
                        </a:tabLst>
                      </a:pPr>
                      <a:r>
                        <a:rPr sz="1800" dirty="0">
                          <a:latin typeface="Calibri"/>
                          <a:cs typeface="Calibri"/>
                        </a:rPr>
                        <a:t>A </a:t>
                      </a:r>
                      <a:r>
                        <a:rPr sz="1800" spc="-5" dirty="0">
                          <a:latin typeface="Calibri"/>
                          <a:cs typeface="Calibri"/>
                        </a:rPr>
                        <a:t>partir de </a:t>
                      </a:r>
                      <a:r>
                        <a:rPr sz="1800" spc="-15" dirty="0">
                          <a:latin typeface="Calibri"/>
                          <a:cs typeface="Calibri"/>
                        </a:rPr>
                        <a:t>textes </a:t>
                      </a:r>
                      <a:r>
                        <a:rPr sz="1800" spc="-5" dirty="0">
                          <a:latin typeface="Calibri"/>
                          <a:cs typeface="Calibri"/>
                        </a:rPr>
                        <a:t>entendus dans </a:t>
                      </a:r>
                      <a:r>
                        <a:rPr sz="1800" spc="-15" dirty="0">
                          <a:latin typeface="Calibri"/>
                          <a:cs typeface="Calibri"/>
                        </a:rPr>
                        <a:t>différents  </a:t>
                      </a:r>
                      <a:r>
                        <a:rPr sz="1800" spc="-5" dirty="0">
                          <a:latin typeface="Calibri"/>
                          <a:cs typeface="Calibri"/>
                        </a:rPr>
                        <a:t>domaines </a:t>
                      </a:r>
                      <a:r>
                        <a:rPr sz="1800" spc="-10" dirty="0">
                          <a:latin typeface="Calibri"/>
                          <a:cs typeface="Calibri"/>
                        </a:rPr>
                        <a:t>disciplinaires</a:t>
                      </a:r>
                      <a:endParaRPr sz="1800" dirty="0">
                        <a:latin typeface="Calibri"/>
                        <a:cs typeface="Calibri"/>
                      </a:endParaRPr>
                    </a:p>
                    <a:p>
                      <a:pPr marL="378460" indent="-287655">
                        <a:lnSpc>
                          <a:spcPct val="100000"/>
                        </a:lnSpc>
                        <a:buFont typeface="Arial"/>
                        <a:buChar char="•"/>
                        <a:tabLst>
                          <a:tab pos="378460" algn="l"/>
                          <a:tab pos="379095" algn="l"/>
                        </a:tabLst>
                      </a:pPr>
                      <a:r>
                        <a:rPr sz="1800" spc="-15" dirty="0">
                          <a:latin typeface="Calibri"/>
                          <a:cs typeface="Calibri"/>
                        </a:rPr>
                        <a:t>Vocabulaire </a:t>
                      </a:r>
                      <a:r>
                        <a:rPr sz="1800" dirty="0">
                          <a:latin typeface="Calibri"/>
                          <a:cs typeface="Calibri"/>
                        </a:rPr>
                        <a:t>: </a:t>
                      </a:r>
                      <a:r>
                        <a:rPr sz="1800" spc="-5" dirty="0">
                          <a:latin typeface="Calibri"/>
                          <a:cs typeface="Calibri"/>
                        </a:rPr>
                        <a:t>réseaux de </a:t>
                      </a:r>
                      <a:r>
                        <a:rPr sz="1800" dirty="0">
                          <a:latin typeface="Calibri"/>
                          <a:cs typeface="Calibri"/>
                        </a:rPr>
                        <a:t>mots,</a:t>
                      </a:r>
                      <a:r>
                        <a:rPr sz="1800" spc="45" dirty="0">
                          <a:latin typeface="Calibri"/>
                          <a:cs typeface="Calibri"/>
                        </a:rPr>
                        <a:t> </a:t>
                      </a:r>
                      <a:r>
                        <a:rPr sz="1800" spc="-5" dirty="0">
                          <a:latin typeface="Calibri"/>
                          <a:cs typeface="Calibri"/>
                        </a:rPr>
                        <a:t>morphologie</a:t>
                      </a:r>
                      <a:endParaRPr sz="1800" dirty="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92710">
                        <a:lnSpc>
                          <a:spcPct val="100000"/>
                        </a:lnSpc>
                        <a:spcBef>
                          <a:spcPts val="245"/>
                        </a:spcBef>
                      </a:pPr>
                      <a:r>
                        <a:rPr lang="fr-FR" sz="1800" spc="-5" dirty="0">
                          <a:latin typeface="Calibri"/>
                          <a:cs typeface="Calibri"/>
                        </a:rPr>
                        <a:t>30</a:t>
                      </a:r>
                      <a:r>
                        <a:rPr sz="1800" spc="-5" dirty="0">
                          <a:latin typeface="Calibri"/>
                          <a:cs typeface="Calibri"/>
                        </a:rPr>
                        <a:t>’</a:t>
                      </a:r>
                      <a:endParaRPr sz="1800" dirty="0">
                        <a:latin typeface="Calibri"/>
                        <a:cs typeface="Calibri"/>
                      </a:endParaRPr>
                    </a:p>
                    <a:p>
                      <a:pPr>
                        <a:lnSpc>
                          <a:spcPct val="100000"/>
                        </a:lnSpc>
                        <a:spcBef>
                          <a:spcPts val="35"/>
                        </a:spcBef>
                      </a:pPr>
                      <a:endParaRPr sz="1850" dirty="0">
                        <a:latin typeface="Times New Roman"/>
                        <a:cs typeface="Times New Roman"/>
                      </a:endParaRPr>
                    </a:p>
                    <a:p>
                      <a:pPr marL="92710">
                        <a:lnSpc>
                          <a:spcPct val="100000"/>
                        </a:lnSpc>
                      </a:pPr>
                      <a:r>
                        <a:rPr sz="1800" spc="-5" dirty="0">
                          <a:latin typeface="Calibri"/>
                          <a:cs typeface="Calibri"/>
                        </a:rPr>
                        <a:t>20’</a:t>
                      </a:r>
                      <a:endParaRPr sz="1800" dirty="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extLst>
                  <a:ext uri="{0D108BD9-81ED-4DB2-BD59-A6C34878D82A}">
                    <a16:rowId xmlns:a16="http://schemas.microsoft.com/office/drawing/2014/main" val="10002"/>
                  </a:ext>
                </a:extLst>
              </a:tr>
            </a:tbl>
          </a:graphicData>
        </a:graphic>
      </p:graphicFrame>
      <p:sp>
        <p:nvSpPr>
          <p:cNvPr id="6" name="ZoneTexte 5"/>
          <p:cNvSpPr txBox="1"/>
          <p:nvPr/>
        </p:nvSpPr>
        <p:spPr>
          <a:xfrm>
            <a:off x="762000" y="1964987"/>
            <a:ext cx="6477000" cy="461665"/>
          </a:xfrm>
          <a:prstGeom prst="rect">
            <a:avLst/>
          </a:prstGeom>
          <a:noFill/>
        </p:spPr>
        <p:txBody>
          <a:bodyPr wrap="square" rtlCol="0">
            <a:spAutoFit/>
          </a:bodyPr>
          <a:lstStyle/>
          <a:p>
            <a:pPr algn="ctr"/>
            <a:r>
              <a:rPr lang="fr-FR" sz="2400" b="1" dirty="0">
                <a:latin typeface="Calibri" panose="020F0502020204030204" pitchFamily="34" charset="0"/>
              </a:rPr>
              <a:t>Premier trimestre</a:t>
            </a:r>
          </a:p>
        </p:txBody>
      </p:sp>
      <p:sp>
        <p:nvSpPr>
          <p:cNvPr id="9" name="Rectangle 8"/>
          <p:cNvSpPr/>
          <p:nvPr/>
        </p:nvSpPr>
        <p:spPr>
          <a:xfrm>
            <a:off x="2348729" y="6477558"/>
            <a:ext cx="4598941" cy="22639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sz="1050" dirty="0"/>
              <a:t>Blandine Tissier , Christelle Pourchet</a:t>
            </a:r>
          </a:p>
        </p:txBody>
      </p:sp>
    </p:spTree>
    <p:extLst>
      <p:ext uri="{BB962C8B-B14F-4D97-AF65-F5344CB8AC3E}">
        <p14:creationId xmlns:p14="http://schemas.microsoft.com/office/powerpoint/2010/main" val="14815221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2E8A77-F216-4492-A1B5-AE2951DCBFC0}"/>
              </a:ext>
            </a:extLst>
          </p:cNvPr>
          <p:cNvSpPr>
            <a:spLocks noGrp="1"/>
          </p:cNvSpPr>
          <p:nvPr>
            <p:ph type="title"/>
          </p:nvPr>
        </p:nvSpPr>
        <p:spPr>
          <a:xfrm>
            <a:off x="1043490" y="1027664"/>
            <a:ext cx="7024744" cy="648736"/>
          </a:xfrm>
        </p:spPr>
        <p:txBody>
          <a:bodyPr>
            <a:normAutofit fontScale="90000"/>
          </a:bodyPr>
          <a:lstStyle/>
          <a:p>
            <a:r>
              <a:rPr lang="fr-FR" b="1" dirty="0"/>
              <a:t>Points forts à retenir</a:t>
            </a:r>
            <a:endParaRPr lang="fr-FR" dirty="0"/>
          </a:p>
        </p:txBody>
      </p:sp>
      <p:sp>
        <p:nvSpPr>
          <p:cNvPr id="3" name="Espace réservé du contenu 2">
            <a:extLst>
              <a:ext uri="{FF2B5EF4-FFF2-40B4-BE49-F238E27FC236}">
                <a16:creationId xmlns:a16="http://schemas.microsoft.com/office/drawing/2014/main" id="{4937B091-00A9-4B94-8F62-BDFB1233E73F}"/>
              </a:ext>
            </a:extLst>
          </p:cNvPr>
          <p:cNvSpPr>
            <a:spLocks noGrp="1"/>
          </p:cNvSpPr>
          <p:nvPr>
            <p:ph idx="1"/>
          </p:nvPr>
        </p:nvSpPr>
        <p:spPr/>
        <p:txBody>
          <a:bodyPr>
            <a:normAutofit lnSpcReduction="10000"/>
          </a:bodyPr>
          <a:lstStyle/>
          <a:p>
            <a:pPr marL="68580" indent="0">
              <a:buNone/>
            </a:pPr>
            <a:r>
              <a:rPr lang="fr-FR" b="1" dirty="0"/>
              <a:t>→ </a:t>
            </a:r>
            <a:r>
              <a:rPr lang="fr-FR" b="1" dirty="0">
                <a:solidFill>
                  <a:schemeClr val="accent2"/>
                </a:solidFill>
              </a:rPr>
              <a:t>Une pratique régulière </a:t>
            </a:r>
            <a:r>
              <a:rPr lang="fr-FR" b="1" dirty="0"/>
              <a:t>: </a:t>
            </a:r>
            <a:r>
              <a:rPr lang="fr-FR" dirty="0"/>
              <a:t>écrire tous les jours, peu mais souvent, permet d’installer les  compétences.</a:t>
            </a:r>
          </a:p>
          <a:p>
            <a:pPr marL="68580" indent="0">
              <a:buNone/>
            </a:pPr>
            <a:br>
              <a:rPr lang="fr-FR" dirty="0"/>
            </a:br>
            <a:endParaRPr lang="fr-FR" dirty="0"/>
          </a:p>
          <a:p>
            <a:pPr marL="68580" indent="0">
              <a:buNone/>
            </a:pPr>
            <a:r>
              <a:rPr lang="fr-FR" b="1" dirty="0"/>
              <a:t>→  </a:t>
            </a:r>
            <a:r>
              <a:rPr lang="fr-FR" b="1" dirty="0">
                <a:solidFill>
                  <a:schemeClr val="accent2"/>
                </a:solidFill>
              </a:rPr>
              <a:t>L’explicitation des procédures utilisées par chacun, puis l’entraînement </a:t>
            </a:r>
            <a:r>
              <a:rPr lang="fr-FR" dirty="0"/>
              <a:t>permet aux élèves d'acquérir les  plus efficaces de manière progressive.</a:t>
            </a:r>
          </a:p>
          <a:p>
            <a:endParaRPr lang="fr-FR" dirty="0"/>
          </a:p>
        </p:txBody>
      </p:sp>
    </p:spTree>
    <p:extLst>
      <p:ext uri="{BB962C8B-B14F-4D97-AF65-F5344CB8AC3E}">
        <p14:creationId xmlns:p14="http://schemas.microsoft.com/office/powerpoint/2010/main" val="3333757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00600" y="2133600"/>
            <a:ext cx="3300984" cy="1463040"/>
          </a:xfrm>
        </p:spPr>
        <p:txBody>
          <a:bodyPr>
            <a:normAutofit fontScale="90000"/>
          </a:bodyPr>
          <a:lstStyle/>
          <a:p>
            <a:r>
              <a:rPr lang="fr-FR" sz="4000" b="1" dirty="0">
                <a:solidFill>
                  <a:schemeClr val="accent2">
                    <a:lumMod val="60000"/>
                    <a:lumOff val="40000"/>
                  </a:schemeClr>
                </a:solidFill>
              </a:rPr>
              <a:t>Qu’est-ce qu’encoder?</a:t>
            </a:r>
            <a:br>
              <a:rPr lang="fr-FR" sz="4000" b="1" dirty="0">
                <a:solidFill>
                  <a:schemeClr val="accent2">
                    <a:lumMod val="60000"/>
                    <a:lumOff val="40000"/>
                  </a:schemeClr>
                </a:solidFill>
              </a:rPr>
            </a:br>
            <a:r>
              <a:rPr lang="fr-FR" sz="4000" b="1" dirty="0">
                <a:solidFill>
                  <a:schemeClr val="accent2">
                    <a:lumMod val="60000"/>
                    <a:lumOff val="40000"/>
                  </a:schemeClr>
                </a:solidFill>
              </a:rPr>
              <a:t>Comment?</a:t>
            </a:r>
            <a:br>
              <a:rPr lang="fr-FR" sz="4000" b="1" dirty="0">
                <a:solidFill>
                  <a:schemeClr val="accent2">
                    <a:lumMod val="60000"/>
                    <a:lumOff val="40000"/>
                  </a:schemeClr>
                </a:solidFill>
              </a:rPr>
            </a:br>
            <a:r>
              <a:rPr lang="fr-FR" sz="4000" b="1" dirty="0">
                <a:solidFill>
                  <a:schemeClr val="accent2">
                    <a:lumMod val="60000"/>
                    <a:lumOff val="40000"/>
                  </a:schemeClr>
                </a:solidFill>
              </a:rPr>
              <a:t>Pourquoi?</a:t>
            </a:r>
          </a:p>
        </p:txBody>
      </p:sp>
      <p:sp>
        <p:nvSpPr>
          <p:cNvPr id="6" name="object 4"/>
          <p:cNvSpPr/>
          <p:nvPr/>
        </p:nvSpPr>
        <p:spPr>
          <a:xfrm>
            <a:off x="990600" y="1384738"/>
            <a:ext cx="3505200" cy="3305503"/>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55049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p:cNvSpPr txBox="1">
            <a:spLocks/>
          </p:cNvSpPr>
          <p:nvPr/>
        </p:nvSpPr>
        <p:spPr>
          <a:xfrm>
            <a:off x="565122" y="762000"/>
            <a:ext cx="7969278" cy="505267"/>
          </a:xfrm>
          <a:prstGeom prst="rect">
            <a:avLst/>
          </a:prstGeom>
          <a:solidFill>
            <a:schemeClr val="accent2"/>
          </a:solidFill>
        </p:spPr>
        <p:txBody>
          <a:bodyPr vert="horz" wrap="square" lIns="0" tIns="12700" rIns="0" bIns="0" rtlCol="0" anchor="ctr">
            <a:sp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0320">
              <a:spcBef>
                <a:spcPts val="100"/>
              </a:spcBef>
            </a:pPr>
            <a:r>
              <a:rPr lang="fr-FR" sz="3200" b="1" dirty="0">
                <a:solidFill>
                  <a:schemeClr val="bg1"/>
                </a:solidFill>
              </a:rPr>
              <a:t>L‘écriture: les différents stades</a:t>
            </a:r>
          </a:p>
        </p:txBody>
      </p:sp>
      <p:pic>
        <p:nvPicPr>
          <p:cNvPr id="14" name="Image 13">
            <a:extLst>
              <a:ext uri="{FF2B5EF4-FFF2-40B4-BE49-F238E27FC236}">
                <a16:creationId xmlns:a16="http://schemas.microsoft.com/office/drawing/2014/main" id="{E383F09B-01E2-4920-81DC-8A527FBCDB21}"/>
              </a:ext>
            </a:extLst>
          </p:cNvPr>
          <p:cNvPicPr>
            <a:picLocks noChangeAspect="1"/>
          </p:cNvPicPr>
          <p:nvPr/>
        </p:nvPicPr>
        <p:blipFill rotWithShape="1">
          <a:blip r:embed="rId3">
            <a:extLst>
              <a:ext uri="{28A0092B-C50C-407E-A947-70E740481C1C}">
                <a14:useLocalDpi xmlns:a14="http://schemas.microsoft.com/office/drawing/2010/main" val="0"/>
              </a:ext>
            </a:extLst>
          </a:blip>
          <a:srcRect t="5434"/>
          <a:stretch/>
        </p:blipFill>
        <p:spPr>
          <a:xfrm>
            <a:off x="2230100" y="1355783"/>
            <a:ext cx="5085100" cy="5223529"/>
          </a:xfrm>
          <a:prstGeom prst="rect">
            <a:avLst/>
          </a:prstGeom>
        </p:spPr>
      </p:pic>
    </p:spTree>
    <p:extLst>
      <p:ext uri="{BB962C8B-B14F-4D97-AF65-F5344CB8AC3E}">
        <p14:creationId xmlns:p14="http://schemas.microsoft.com/office/powerpoint/2010/main" val="2420574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F63984E2-F64E-46C4-B9C5-3B7F304750D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7514" y="836227"/>
            <a:ext cx="6788971" cy="5185545"/>
          </a:xfrm>
        </p:spPr>
      </p:pic>
    </p:spTree>
    <p:extLst>
      <p:ext uri="{BB962C8B-B14F-4D97-AF65-F5344CB8AC3E}">
        <p14:creationId xmlns:p14="http://schemas.microsoft.com/office/powerpoint/2010/main" val="3134596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533400" y="609600"/>
            <a:ext cx="8077200" cy="1859483"/>
          </a:xfrm>
          <a:prstGeom prst="rect">
            <a:avLst/>
          </a:prstGeom>
        </p:spPr>
        <p:txBody>
          <a:bodyPr vert="horz" wrap="square" lIns="0" tIns="12700" rIns="0" bIns="0" rtlCol="0">
            <a:spAutoFit/>
          </a:bodyPr>
          <a:lstStyle/>
          <a:p>
            <a:pPr marL="12700">
              <a:spcBef>
                <a:spcPts val="100"/>
              </a:spcBef>
            </a:pPr>
            <a:r>
              <a:rPr sz="4000" b="1" spc="-5" dirty="0">
                <a:solidFill>
                  <a:schemeClr val="accent2"/>
                </a:solidFill>
              </a:rPr>
              <a:t>Comment</a:t>
            </a:r>
            <a:r>
              <a:rPr sz="4000" b="1" spc="-65" dirty="0">
                <a:solidFill>
                  <a:schemeClr val="accent2"/>
                </a:solidFill>
              </a:rPr>
              <a:t> </a:t>
            </a:r>
            <a:r>
              <a:rPr lang="fr-FR" b="1" spc="-5" dirty="0">
                <a:solidFill>
                  <a:schemeClr val="accent2"/>
                </a:solidFill>
              </a:rPr>
              <a:t>accéder à l’étape orthographique?</a:t>
            </a:r>
            <a:br>
              <a:rPr lang="fr-FR" b="1" spc="-5" dirty="0">
                <a:solidFill>
                  <a:schemeClr val="accent2"/>
                </a:solidFill>
              </a:rPr>
            </a:br>
            <a:endParaRPr sz="4000" b="1" dirty="0">
              <a:solidFill>
                <a:schemeClr val="accent2"/>
              </a:solidFill>
            </a:endParaRPr>
          </a:p>
        </p:txBody>
      </p:sp>
      <p:sp>
        <p:nvSpPr>
          <p:cNvPr id="5" name="object 3"/>
          <p:cNvSpPr txBox="1">
            <a:spLocks noGrp="1"/>
          </p:cNvSpPr>
          <p:nvPr>
            <p:ph idx="1"/>
          </p:nvPr>
        </p:nvSpPr>
        <p:spPr>
          <a:xfrm>
            <a:off x="457200" y="1600200"/>
            <a:ext cx="8229600" cy="4505144"/>
          </a:xfrm>
          <a:prstGeom prst="rect">
            <a:avLst/>
          </a:prstGeom>
        </p:spPr>
        <p:txBody>
          <a:bodyPr vert="horz" wrap="square" lIns="0" tIns="12700" rIns="0" bIns="0" rtlCol="0">
            <a:spAutoFit/>
          </a:bodyPr>
          <a:lstStyle/>
          <a:p>
            <a:pPr marL="0" indent="0">
              <a:spcBef>
                <a:spcPts val="100"/>
              </a:spcBef>
              <a:buNone/>
            </a:pPr>
            <a:endParaRPr lang="fr-FR" sz="4000" dirty="0"/>
          </a:p>
          <a:p>
            <a:pPr marL="279400" marR="5080" indent="-228600" algn="just">
              <a:lnSpc>
                <a:spcPct val="78700"/>
              </a:lnSpc>
              <a:spcBef>
                <a:spcPts val="5"/>
              </a:spcBef>
              <a:buFont typeface="Arial"/>
              <a:buChar char="▪"/>
              <a:tabLst>
                <a:tab pos="279400" algn="l"/>
              </a:tabLst>
            </a:pPr>
            <a:r>
              <a:rPr lang="fr-FR" sz="2800" spc="-5" dirty="0">
                <a:solidFill>
                  <a:schemeClr val="tx1"/>
                </a:solidFill>
                <a:latin typeface="Calibri" panose="020F0502020204030204" pitchFamily="34" charset="0"/>
              </a:rPr>
              <a:t>En mémorisant les mots fréquents (liste </a:t>
            </a:r>
            <a:r>
              <a:rPr lang="fr-FR" sz="2800" spc="-5" dirty="0" err="1">
                <a:solidFill>
                  <a:schemeClr val="tx1"/>
                </a:solidFill>
                <a:latin typeface="Calibri" panose="020F0502020204030204" pitchFamily="34" charset="0"/>
              </a:rPr>
              <a:t>éduscol</a:t>
            </a:r>
            <a:r>
              <a:rPr lang="fr-FR" sz="2800" spc="-5" dirty="0">
                <a:solidFill>
                  <a:schemeClr val="tx1"/>
                </a:solidFill>
                <a:latin typeface="Calibri" panose="020F0502020204030204" pitchFamily="34" charset="0"/>
              </a:rPr>
              <a:t>)</a:t>
            </a:r>
          </a:p>
          <a:p>
            <a:pPr marL="279400" marR="5080" indent="-228600" algn="just">
              <a:lnSpc>
                <a:spcPct val="81000"/>
              </a:lnSpc>
              <a:spcBef>
                <a:spcPts val="1750"/>
              </a:spcBef>
              <a:buFont typeface="Arial"/>
              <a:buChar char="▪"/>
              <a:tabLst>
                <a:tab pos="279400" algn="l"/>
              </a:tabLst>
            </a:pPr>
            <a:r>
              <a:rPr lang="fr-FR" sz="2800" spc="-5" dirty="0">
                <a:solidFill>
                  <a:schemeClr val="tx1"/>
                </a:solidFill>
                <a:latin typeface="Calibri" panose="020F0502020204030204" pitchFamily="34" charset="0"/>
              </a:rPr>
              <a:t>En copiant des mots, des morphèmes  lexicaux et flexionnels (voir fiche  </a:t>
            </a:r>
            <a:r>
              <a:rPr lang="fr-FR" sz="2800" spc="-5" dirty="0" err="1">
                <a:solidFill>
                  <a:schemeClr val="tx1"/>
                </a:solidFill>
                <a:latin typeface="Calibri" panose="020F0502020204030204" pitchFamily="34" charset="0"/>
              </a:rPr>
              <a:t>éduscol</a:t>
            </a:r>
            <a:r>
              <a:rPr lang="fr-FR" sz="2800" spc="-5" dirty="0">
                <a:solidFill>
                  <a:schemeClr val="tx1"/>
                </a:solidFill>
                <a:latin typeface="Calibri" panose="020F0502020204030204" pitchFamily="34" charset="0"/>
              </a:rPr>
              <a:t>)</a:t>
            </a:r>
          </a:p>
          <a:p>
            <a:pPr marL="279400" marR="5080" indent="-228600" algn="just">
              <a:lnSpc>
                <a:spcPct val="80200"/>
              </a:lnSpc>
              <a:spcBef>
                <a:spcPts val="1764"/>
              </a:spcBef>
              <a:buFont typeface="Arial"/>
              <a:buChar char="▪"/>
              <a:tabLst>
                <a:tab pos="283210" algn="l"/>
              </a:tabLst>
            </a:pPr>
            <a:r>
              <a:rPr lang="fr-FR" sz="2800" spc="-5" dirty="0">
                <a:solidFill>
                  <a:schemeClr val="tx1"/>
                </a:solidFill>
                <a:latin typeface="Calibri" panose="020F0502020204030204" pitchFamily="34" charset="0"/>
              </a:rPr>
              <a:t>En écrivant sous dictée : dictée  recherche, dictée dialoguée, dictée  hebdomadaire, dictée négociée, dictée  sans erreur (voir fiche </a:t>
            </a:r>
            <a:r>
              <a:rPr lang="fr-FR" sz="2800" spc="-5" dirty="0" err="1">
                <a:solidFill>
                  <a:schemeClr val="tx1"/>
                </a:solidFill>
                <a:latin typeface="Calibri" panose="020F0502020204030204" pitchFamily="34" charset="0"/>
              </a:rPr>
              <a:t>éduscol</a:t>
            </a:r>
            <a:r>
              <a:rPr lang="fr-FR" sz="2800" spc="-5" dirty="0">
                <a:solidFill>
                  <a:schemeClr val="tx1"/>
                </a:solidFill>
                <a:latin typeface="Calibri" panose="020F0502020204030204" pitchFamily="34" charset="0"/>
              </a:rPr>
              <a:t>).</a:t>
            </a:r>
          </a:p>
          <a:p>
            <a:pPr marL="279400" marR="5080" indent="-228600" algn="just">
              <a:lnSpc>
                <a:spcPct val="78700"/>
              </a:lnSpc>
              <a:spcBef>
                <a:spcPts val="1800"/>
              </a:spcBef>
              <a:buFont typeface="Arial"/>
              <a:buChar char="▪"/>
              <a:tabLst>
                <a:tab pos="279400" algn="l"/>
              </a:tabLst>
            </a:pPr>
            <a:r>
              <a:rPr lang="fr-FR" sz="2800" spc="-5" dirty="0">
                <a:solidFill>
                  <a:schemeClr val="tx1"/>
                </a:solidFill>
                <a:latin typeface="Calibri" panose="020F0502020204030204" pitchFamily="34" charset="0"/>
              </a:rPr>
              <a:t>En produisant de l’écrit : des écrits  courts à partir d’une structure</a:t>
            </a:r>
          </a:p>
          <a:p>
            <a:pPr marL="68580" indent="0">
              <a:lnSpc>
                <a:spcPct val="100000"/>
              </a:lnSpc>
              <a:spcBef>
                <a:spcPts val="25"/>
              </a:spcBef>
              <a:buNone/>
            </a:pPr>
            <a:endParaRPr sz="2800" dirty="0"/>
          </a:p>
        </p:txBody>
      </p:sp>
    </p:spTree>
    <p:extLst>
      <p:ext uri="{BB962C8B-B14F-4D97-AF65-F5344CB8AC3E}">
        <p14:creationId xmlns:p14="http://schemas.microsoft.com/office/powerpoint/2010/main" val="2642080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94439F54-AB48-422B-AD34-43F899F2542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7999" y="1600200"/>
            <a:ext cx="8088002" cy="4065442"/>
          </a:xfrm>
        </p:spPr>
      </p:pic>
      <p:sp>
        <p:nvSpPr>
          <p:cNvPr id="4" name="object 2">
            <a:extLst>
              <a:ext uri="{FF2B5EF4-FFF2-40B4-BE49-F238E27FC236}">
                <a16:creationId xmlns:a16="http://schemas.microsoft.com/office/drawing/2014/main" id="{3C162113-1FED-4EF6-A1AC-3E451E6D9B7A}"/>
              </a:ext>
            </a:extLst>
          </p:cNvPr>
          <p:cNvSpPr txBox="1">
            <a:spLocks noGrp="1"/>
          </p:cNvSpPr>
          <p:nvPr>
            <p:ph type="title"/>
          </p:nvPr>
        </p:nvSpPr>
        <p:spPr>
          <a:xfrm>
            <a:off x="1295400" y="772737"/>
            <a:ext cx="7024687" cy="505267"/>
          </a:xfrm>
          <a:prstGeom prst="rect">
            <a:avLst/>
          </a:prstGeom>
          <a:solidFill>
            <a:schemeClr val="accent2"/>
          </a:solidFill>
        </p:spPr>
        <p:txBody>
          <a:bodyPr vert="horz" wrap="square" lIns="0" tIns="12700" rIns="0" bIns="0" rtlCol="0" anchor="ctr">
            <a:sp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0320">
              <a:spcBef>
                <a:spcPts val="100"/>
              </a:spcBef>
            </a:pPr>
            <a:r>
              <a:rPr lang="fr-FR" sz="3200" b="1" dirty="0">
                <a:solidFill>
                  <a:schemeClr val="bg1"/>
                </a:solidFill>
              </a:rPr>
              <a:t>La démarche de l’encodage</a:t>
            </a:r>
          </a:p>
        </p:txBody>
      </p:sp>
    </p:spTree>
    <p:extLst>
      <p:ext uri="{BB962C8B-B14F-4D97-AF65-F5344CB8AC3E}">
        <p14:creationId xmlns:p14="http://schemas.microsoft.com/office/powerpoint/2010/main" val="332581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1182B8-4D72-450D-9189-8D842248B92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88C1257-792E-4B7D-8DE6-D6EC1CBA0768}"/>
              </a:ext>
            </a:extLst>
          </p:cNvPr>
          <p:cNvSpPr>
            <a:spLocks noGrp="1"/>
          </p:cNvSpPr>
          <p:nvPr>
            <p:ph idx="1"/>
          </p:nvPr>
        </p:nvSpPr>
        <p:spPr/>
        <p:txBody>
          <a:bodyPr/>
          <a:lstStyle/>
          <a:p>
            <a:r>
              <a:rPr lang="fr-FR" dirty="0">
                <a:hlinkClick r:id="rId2"/>
              </a:rPr>
              <a:t>http://www.planlecture78.ac-versailles.fr/category/galerie-photos-videos/copie-encodage/</a:t>
            </a:r>
            <a:endParaRPr lang="fr-FR" dirty="0"/>
          </a:p>
        </p:txBody>
      </p:sp>
    </p:spTree>
    <p:extLst>
      <p:ext uri="{BB962C8B-B14F-4D97-AF65-F5344CB8AC3E}">
        <p14:creationId xmlns:p14="http://schemas.microsoft.com/office/powerpoint/2010/main" val="18918178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4899</TotalTime>
  <Words>4818</Words>
  <Application>Microsoft Office PowerPoint</Application>
  <PresentationFormat>Affichage à l'écran (4:3)</PresentationFormat>
  <Paragraphs>362</Paragraphs>
  <Slides>39</Slides>
  <Notes>26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39</vt:i4>
      </vt:variant>
    </vt:vector>
  </HeadingPairs>
  <TitlesOfParts>
    <vt:vector size="47" baseType="lpstr">
      <vt:lpstr>Archive</vt:lpstr>
      <vt:lpstr>Arial</vt:lpstr>
      <vt:lpstr>Calibri</vt:lpstr>
      <vt:lpstr>Century Gothic</vt:lpstr>
      <vt:lpstr>Marianne</vt:lpstr>
      <vt:lpstr>Times New Roman</vt:lpstr>
      <vt:lpstr>Wingdings 2</vt:lpstr>
      <vt:lpstr>Austin</vt:lpstr>
      <vt:lpstr>Plan lecture 78 Formations CP-CE1 2021</vt:lpstr>
      <vt:lpstr>Que savons-nous de l’écriture?</vt:lpstr>
      <vt:lpstr>Pourquoi écrire pour apprendre  à lire? </vt:lpstr>
      <vt:lpstr>Qu’est-ce qu’encoder? Comment? Pourquoi?</vt:lpstr>
      <vt:lpstr>Présentation PowerPoint</vt:lpstr>
      <vt:lpstr>Présentation PowerPoint</vt:lpstr>
      <vt:lpstr>Comment accéder à l’étape orthographique? </vt:lpstr>
      <vt:lpstr>La démarche de l’encodage</vt:lpstr>
      <vt:lpstr>Présentation PowerPoint</vt:lpstr>
      <vt:lpstr>Le rôle de l’enseignant</vt:lpstr>
      <vt:lpstr>Exemple avec le mot carnaval</vt:lpstr>
      <vt:lpstr>Quand et quoi encoder ?</vt:lpstr>
      <vt:lpstr>Présentation PowerPoint</vt:lpstr>
      <vt:lpstr>POINTS FORTS A RETENIR</vt:lpstr>
      <vt:lpstr>COPIE</vt:lpstr>
      <vt:lpstr>Des constats</vt:lpstr>
      <vt:lpstr>Présentation PowerPoint</vt:lpstr>
      <vt:lpstr>L’apprentissage de la copie parallèlement au travail d’encodage</vt:lpstr>
      <vt:lpstr>Apprendre à copier : un apprentissage explicite</vt:lpstr>
      <vt:lpstr>Présentation PowerPoint</vt:lpstr>
      <vt:lpstr>Présentation PowerPoint</vt:lpstr>
      <vt:lpstr>Les variables de la copie</vt:lpstr>
      <vt:lpstr>La place du support   </vt:lpstr>
      <vt:lpstr>Les types de supports  </vt:lpstr>
      <vt:lpstr>Que faire copier aux élèves ?</vt:lpstr>
      <vt:lpstr>Comment différencier ?</vt:lpstr>
      <vt:lpstr>Des exemples d’activité d’apprentissage :  le TRANSPORT COPIE</vt:lpstr>
      <vt:lpstr>Exemple de transport copie</vt:lpstr>
      <vt:lpstr>COPIE DECOUPEE</vt:lpstr>
      <vt:lpstr>Copie caviardée</vt:lpstr>
      <vt:lpstr>COPIE RETOURNEE</vt:lpstr>
      <vt:lpstr>COPIE ENCADREE</vt:lpstr>
      <vt:lpstr>CARTON ECLAIR</vt:lpstr>
      <vt:lpstr>COPIE SELECTIVE</vt:lpstr>
      <vt:lpstr>COPIE TRANSACTION</vt:lpstr>
      <vt:lpstr>Comment évaluer ?</vt:lpstr>
      <vt:lpstr>Présentation PowerPoint</vt:lpstr>
      <vt:lpstr>Présentation PowerPoint</vt:lpstr>
      <vt:lpstr>Points forts à retenir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Enseignement du code  au CP</dc:title>
  <dc:creator>Blandine Tissier</dc:creator>
  <cp:lastModifiedBy>Christelle Pourchet</cp:lastModifiedBy>
  <cp:revision>135</cp:revision>
  <dcterms:created xsi:type="dcterms:W3CDTF">2019-10-23T20:17:44Z</dcterms:created>
  <dcterms:modified xsi:type="dcterms:W3CDTF">2021-09-23T15:08:10Z</dcterms:modified>
</cp:coreProperties>
</file>